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91" r:id="rId3"/>
    <p:sldId id="256" r:id="rId4"/>
    <p:sldId id="289" r:id="rId5"/>
    <p:sldId id="277" r:id="rId6"/>
    <p:sldId id="264" r:id="rId7"/>
    <p:sldId id="275" r:id="rId8"/>
    <p:sldId id="278" r:id="rId9"/>
    <p:sldId id="279" r:id="rId10"/>
    <p:sldId id="280" r:id="rId11"/>
    <p:sldId id="282" r:id="rId12"/>
    <p:sldId id="283" r:id="rId13"/>
    <p:sldId id="268" r:id="rId14"/>
    <p:sldId id="257" r:id="rId15"/>
    <p:sldId id="269" r:id="rId16"/>
    <p:sldId id="270" r:id="rId17"/>
    <p:sldId id="271" r:id="rId18"/>
    <p:sldId id="272" r:id="rId19"/>
    <p:sldId id="258" r:id="rId20"/>
    <p:sldId id="284" r:id="rId21"/>
    <p:sldId id="285" r:id="rId22"/>
    <p:sldId id="286" r:id="rId23"/>
    <p:sldId id="290" r:id="rId24"/>
    <p:sldId id="287" r:id="rId25"/>
    <p:sldId id="28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20.04.2010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20.04.2010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20.04.2010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20.04.2010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20.04.2010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571480"/>
            <a:ext cx="6357966" cy="19658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Конкурс       мультимедиа       	проектов </a:t>
            </a:r>
            <a:b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«Наша новая школа»</a:t>
            </a:r>
            <a:b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3600" dirty="0"/>
          </a:p>
        </p:txBody>
      </p:sp>
      <p:pic>
        <p:nvPicPr>
          <p:cNvPr id="4" name="Picture 4" descr="D:\МОИ ДОКУМЕНТЫ\Мои рисунки\cveta-116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718385">
            <a:off x="7715272" y="285728"/>
            <a:ext cx="1089041" cy="1071570"/>
          </a:xfrm>
          <a:prstGeom prst="rect">
            <a:avLst/>
          </a:prstGeom>
          <a:noFill/>
        </p:spPr>
      </p:pic>
      <p:pic>
        <p:nvPicPr>
          <p:cNvPr id="5" name="Picture 2" descr="D:\дет. картинки\к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87144">
            <a:off x="7550317" y="1285317"/>
            <a:ext cx="901700" cy="108743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5984" y="5000636"/>
            <a:ext cx="6072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Представляет команда  «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Разумейки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» 2 «а» класса МОУ «Гимназия №1», г. Салехард , ЯНАО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2500306"/>
            <a:ext cx="65722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Педагогичекая</a:t>
            </a:r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династия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258204" cy="61882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Бабушка любила учеников, и они рассказывали интересные истории, делились тем, о чем не могли рассказать родителям.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	Тогда было трудное время, и школьники  вместе с бабушкой помогали колхозу в сборе картофеля, свеклы. У них в деревне к картофелю относились, как ко второму хлебу, ведь во время Великой Отечественной Войны, в 1942году в их деревню вошли немцы и она, как и все ее братья испытывали чувство голода.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Бабушка очень часто усаживает меня рядом с собой и рассказывает о своей жизни. </a:t>
            </a:r>
          </a:p>
          <a:p>
            <a:endParaRPr lang="ru-RU" dirty="0"/>
          </a:p>
        </p:txBody>
      </p:sp>
      <p:pic>
        <p:nvPicPr>
          <p:cNvPr id="2050" name="Picture 2" descr="D:\МОИ ДОКУМЕНТЫ\Мои рисунки\logo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5286388"/>
            <a:ext cx="1547816" cy="1196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А вот моя мама,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Ирина Николаевна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3829080" cy="50435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b="1" i="1" dirty="0" smtClean="0">
              <a:solidFill>
                <a:srgbClr val="7030A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b="1" i="1" dirty="0" smtClean="0">
                <a:solidFill>
                  <a:srgbClr val="7030A0"/>
                </a:solidFill>
              </a:rPr>
              <a:t>	</a:t>
            </a:r>
            <a:r>
              <a:rPr lang="ru-RU" sz="30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Мамочка всегда занята на работе - она является заместителем директора по воспитательной работе в ГОУ СПО «</a:t>
            </a:r>
            <a:r>
              <a:rPr lang="ru-RU" sz="3000" b="1" dirty="0" err="1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Ямальский</a:t>
            </a:r>
            <a:r>
              <a:rPr lang="ru-RU" sz="30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полярный агроэкономический техникум» и преподает  историю</a:t>
            </a:r>
            <a:r>
              <a:rPr lang="ru-RU" sz="26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ru-RU" sz="2600" b="1" dirty="0">
              <a:solidFill>
                <a:srgbClr val="7030A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86248" y="1928802"/>
            <a:ext cx="365760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Я вижу, как она много читает, пишет конспекты, помогает студентам готовить сообщения, доклады, рефераты на исторические темы, она всегда им н</a:t>
            </a: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ужна.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img617"/>
          <p:cNvPicPr>
            <a:picLocks noChangeAspect="1" noChangeArrowheads="1"/>
          </p:cNvPicPr>
          <p:nvPr/>
        </p:nvPicPr>
        <p:blipFill>
          <a:blip r:embed="rId2" cstate="print"/>
          <a:srcRect l="31567" t="10820" r="30022" b="17705"/>
          <a:stretch>
            <a:fillRect/>
          </a:stretch>
        </p:blipFill>
        <p:spPr bwMode="auto">
          <a:xfrm>
            <a:off x="428596" y="0"/>
            <a:ext cx="1500198" cy="186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7030A0"/>
                </a:solidFill>
                <a:latin typeface="Calibri" pitchFamily="34" charset="0"/>
              </a:rPr>
              <a:t>Её многие знают в городе, и когда я иду с мамой по городу, с ней всегда здороваются взрослые люди, студенты. Иногда она их не узнает, потому  что они взрослеют, а мама для них остаётся неизменной. Её труд по достоинству оценён.</a:t>
            </a:r>
          </a:p>
          <a:p>
            <a:r>
              <a:rPr lang="ru-RU" sz="2600" b="1" dirty="0" smtClean="0">
                <a:solidFill>
                  <a:srgbClr val="7030A0"/>
                </a:solidFill>
                <a:latin typeface="Calibri" pitchFamily="34" charset="0"/>
              </a:rPr>
              <a:t> Моя мама награждена грамотой Губернатора ЯНАО, грамотой Законодательного Собрания ЯНАО, грамотой Департамента Образования ЯНАО.</a:t>
            </a:r>
          </a:p>
          <a:p>
            <a:r>
              <a:rPr lang="ru-RU" sz="2600" b="1" dirty="0" smtClean="0">
                <a:solidFill>
                  <a:srgbClr val="7030A0"/>
                </a:solidFill>
                <a:latin typeface="Calibri" pitchFamily="34" charset="0"/>
              </a:rPr>
              <a:t> Её педагогический стаж работы свыше </a:t>
            </a:r>
            <a:r>
              <a:rPr lang="ru-RU" sz="2600" b="1" dirty="0" smtClean="0">
                <a:solidFill>
                  <a:srgbClr val="C00000"/>
                </a:solidFill>
                <a:latin typeface="Calibri" pitchFamily="34" charset="0"/>
              </a:rPr>
              <a:t>25 лет.</a:t>
            </a:r>
          </a:p>
          <a:p>
            <a:endParaRPr lang="ru-RU" dirty="0"/>
          </a:p>
        </p:txBody>
      </p:sp>
      <p:pic>
        <p:nvPicPr>
          <p:cNvPr id="4" name="Picture 11" descr="Мамонт 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15074" y="0"/>
            <a:ext cx="2440742" cy="1714488"/>
          </a:xfrm>
        </p:spPr>
      </p:pic>
      <p:pic>
        <p:nvPicPr>
          <p:cNvPr id="5" name="Picture 9" descr="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6" y="50994"/>
            <a:ext cx="2230298" cy="1592056"/>
          </a:xfrm>
        </p:spPr>
      </p:pic>
      <p:pic>
        <p:nvPicPr>
          <p:cNvPr id="6" name="Picture 11" descr="Мамонт 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00760" y="0"/>
            <a:ext cx="2400067" cy="1685916"/>
          </a:xfrm>
        </p:spPr>
      </p:pic>
      <p:pic>
        <p:nvPicPr>
          <p:cNvPr id="7" name="Picture 9" descr="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57158" y="0"/>
            <a:ext cx="2101581" cy="1500174"/>
          </a:xfrm>
        </p:spPr>
      </p:pic>
      <p:pic>
        <p:nvPicPr>
          <p:cNvPr id="8" name="Picture 11" descr="Мамонт 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286512" y="0"/>
            <a:ext cx="2196669" cy="1543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i="1" dirty="0" smtClean="0">
                <a:solidFill>
                  <a:srgbClr val="7030A0"/>
                </a:solidFill>
                <a:latin typeface="Calibri" pitchFamily="34" charset="0"/>
              </a:rPr>
              <a:t>Если меня спросят: «Будешь ли ты учителем?»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Calibri" pitchFamily="34" charset="0"/>
              </a:rPr>
              <a:t>     Ответить на этот вопрос я ещё не готов. Мне необходимо время для такого решения. Но я твердо знаю, что  профессия учителя -  нужная, важная, сложная, ответственная и почетная!</a:t>
            </a:r>
          </a:p>
          <a:p>
            <a:endParaRPr lang="ru-RU" b="1" dirty="0" smtClean="0">
              <a:latin typeface="Calibri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  <a:t>Я, Ефимова Анастасия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500306"/>
            <a:ext cx="72866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</a:rPr>
              <a:t>В нашей семье  люди разных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</a:rPr>
              <a:t>			      профессий. </a:t>
            </a:r>
          </a:p>
          <a:p>
            <a:r>
              <a:rPr lang="ru-RU" sz="2800" b="1" smtClean="0">
                <a:solidFill>
                  <a:srgbClr val="7030A0"/>
                </a:solidFill>
                <a:latin typeface="Calibri" pitchFamily="34" charset="0"/>
              </a:rPr>
              <a:t>А </a:t>
            </a:r>
            <a:r>
              <a:rPr lang="ru-RU" sz="2800" b="1" smtClean="0">
                <a:solidFill>
                  <a:srgbClr val="7030A0"/>
                </a:solidFill>
                <a:latin typeface="Calibri" pitchFamily="34" charset="0"/>
              </a:rPr>
              <a:t>педагогическая </a:t>
            </a: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</a:rPr>
              <a:t>д</a:t>
            </a:r>
            <a:r>
              <a:rPr lang="ru-RU" sz="2800" b="1" smtClean="0">
                <a:solidFill>
                  <a:srgbClr val="7030A0"/>
                </a:solidFill>
                <a:latin typeface="Calibri" pitchFamily="34" charset="0"/>
              </a:rPr>
              <a:t>инастия </a:t>
            </a: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</a:rPr>
              <a:t>	начинается 	с моей бабушки.</a:t>
            </a:r>
            <a:endParaRPr lang="ru-RU" sz="28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2051" name="Picture 3" descr="я"/>
          <p:cNvPicPr>
            <a:picLocks noChangeAspect="1" noChangeArrowheads="1"/>
          </p:cNvPicPr>
          <p:nvPr/>
        </p:nvPicPr>
        <p:blipFill>
          <a:blip r:embed="rId2" cstate="print"/>
          <a:srcRect l="426" t="31020"/>
          <a:stretch>
            <a:fillRect/>
          </a:stretch>
        </p:blipFill>
        <p:spPr bwMode="auto">
          <a:xfrm>
            <a:off x="6786578" y="857232"/>
            <a:ext cx="1676006" cy="229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14290"/>
            <a:ext cx="7467600" cy="6215106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endParaRPr lang="ru-RU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>Моя бабушка,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Алевтина Николаевна, 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>выросла в дружной семье. Каждый её трудовой день  был наполнен общением с детьми.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>Сейчас бабушке 62 года. Когда я с бабушкой разговаривала, она часто вспоминала о своей трудовой деятельности. Моя бабушка работала  учительницей начальных классов (6 лет), воспитательницей (3 года),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>    заведующей детским садом (9 лет)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>   и  методистом в управлении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>   образования (7 лет). 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4" name="Picture 5" descr="C:\Users\Учитель\Documents\20100419_173358.jpg"/>
          <p:cNvPicPr>
            <a:picLocks noChangeAspect="1" noChangeArrowheads="1"/>
          </p:cNvPicPr>
          <p:nvPr/>
        </p:nvPicPr>
        <p:blipFill>
          <a:blip r:embed="rId2" cstate="email"/>
          <a:srcRect l="39496" t="19467" r="11893"/>
          <a:stretch>
            <a:fillRect/>
          </a:stretch>
        </p:blipFill>
        <p:spPr bwMode="auto">
          <a:xfrm>
            <a:off x="7143768" y="3786190"/>
            <a:ext cx="1571636" cy="2844524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285992"/>
            <a:ext cx="7467600" cy="4000528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>По её рассказам я поняла, что бабушка очень любила детей, и общение с ними доставляло ей огромное удовольствие. И дети её очень любили. В детском саду она  называла детей «кисоньками».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> Много интересного бабушка рассказывала о своей работе в школе. Я всегда с большим вниманием слушала её,  мне было очень интересно. </a:t>
            </a:r>
            <a:endParaRPr lang="ru-RU" b="1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1026" name="Picture 2" descr="D:\МОИ ДОКУМЕНТЫ\Мои рисунки\солныш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227952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5831034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>Вот один забавный случай, который мне запомнился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>           Бабушка часто засиживалась ночами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>    за проверкой тетрадей, и один раз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>   случилась так: бабушка проснулась утром,  посмотрела на часы, поняла, что уже опаздывает к первому уроку. Она быстро оделась и побежала на работу, зашла в класс со звонком. Дети уже сидели за партами, ждали учителя. Увидев бабушку, дети засмеялись, и на протяжении всего урока хихикали.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Picture 2" descr="D:\дет. картинки\к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785794"/>
            <a:ext cx="1500198" cy="1554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928670"/>
            <a:ext cx="7467600" cy="5473844"/>
          </a:xfrm>
        </p:spPr>
        <p:txBody>
          <a:bodyPr/>
          <a:lstStyle/>
          <a:p>
            <a:r>
              <a:rPr lang="ru-RU" dirty="0" smtClean="0"/>
              <a:t>.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>Бабушка не могла понять, в чем дело и поэтому периодически строго смотрела на них и делала замечания. Началась переменка, бабушка вышла из класса, посмотрела вниз и увидела, что она совершенно в разных сапогах. А сейчас бабушка думает, что посмеялась бы вместе с детьми над этой смешной ситуацией. </a:t>
            </a:r>
          </a:p>
          <a:p>
            <a:endParaRPr lang="ru-RU" dirty="0"/>
          </a:p>
        </p:txBody>
      </p:sp>
      <p:pic>
        <p:nvPicPr>
          <p:cNvPr id="4098" name="Picture 2" descr="D:\дет. картинки\дети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429132"/>
            <a:ext cx="2786082" cy="2025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141763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916801"/>
                </a:solidFill>
                <a:latin typeface="Arial Narrow" pitchFamily="34" charset="0"/>
              </a:rPr>
              <a:t/>
            </a:r>
            <a:br>
              <a:rPr lang="ru-RU" sz="2000" b="1" dirty="0" smtClean="0">
                <a:solidFill>
                  <a:srgbClr val="916801"/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rgbClr val="916801"/>
                </a:solidFill>
                <a:latin typeface="Arial Narrow" pitchFamily="34" charset="0"/>
              </a:rPr>
              <a:t/>
            </a:r>
            <a:br>
              <a:rPr lang="ru-RU" sz="2000" b="1" dirty="0" smtClean="0">
                <a:solidFill>
                  <a:srgbClr val="916801"/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rgbClr val="916801"/>
                </a:solidFill>
                <a:latin typeface="Arial Narrow" pitchFamily="34" charset="0"/>
              </a:rPr>
              <a:t/>
            </a:r>
            <a:br>
              <a:rPr lang="ru-RU" sz="2000" b="1" dirty="0" smtClean="0">
                <a:solidFill>
                  <a:srgbClr val="916801"/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rgbClr val="916801"/>
                </a:solidFill>
                <a:latin typeface="Arial Narrow" pitchFamily="34" charset="0"/>
              </a:rPr>
              <a:t/>
            </a:r>
            <a:br>
              <a:rPr lang="ru-RU" sz="2000" b="1" dirty="0" smtClean="0">
                <a:solidFill>
                  <a:srgbClr val="916801"/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rgbClr val="916801"/>
                </a:solidFill>
                <a:latin typeface="Arial Narrow" pitchFamily="34" charset="0"/>
              </a:rPr>
              <a:t/>
            </a:r>
            <a:br>
              <a:rPr lang="ru-RU" sz="2000" b="1" dirty="0" smtClean="0">
                <a:solidFill>
                  <a:srgbClr val="916801"/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rgbClr val="916801"/>
                </a:solidFill>
                <a:latin typeface="Arial Narrow" pitchFamily="34" charset="0"/>
              </a:rPr>
              <a:t/>
            </a:r>
            <a:br>
              <a:rPr lang="ru-RU" sz="2000" b="1" dirty="0" smtClean="0">
                <a:solidFill>
                  <a:srgbClr val="916801"/>
                </a:solidFill>
                <a:latin typeface="Arial Narrow" pitchFamily="34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Calibri" pitchFamily="34" charset="0"/>
              </a:rPr>
              <a:t>Для каждого человека мама – это самый близкий и родной человек на Земле. Для каждого ученика учитель – это наставник, воспитатель, старший друг… </a:t>
            </a:r>
            <a:r>
              <a:rPr lang="ru-RU" sz="2000" b="1" dirty="0" smtClean="0">
                <a:solidFill>
                  <a:srgbClr val="916801"/>
                </a:solidFill>
                <a:latin typeface="Arial Narrow" pitchFamily="34" charset="0"/>
              </a:rPr>
              <a:t/>
            </a:r>
            <a:br>
              <a:rPr lang="ru-RU" sz="2000" b="1" dirty="0" smtClean="0">
                <a:solidFill>
                  <a:srgbClr val="916801"/>
                </a:solidFill>
                <a:latin typeface="Arial Narrow" pitchFamily="34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rgbClr val="91680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916801"/>
                </a:solidFill>
                <a:latin typeface="Arial Narrow" pitchFamily="34" charset="0"/>
              </a:rPr>
              <a:t> </a:t>
            </a:r>
          </a:p>
          <a:p>
            <a:pPr>
              <a:buNone/>
            </a:pPr>
            <a:endParaRPr lang="ru-RU" dirty="0" smtClean="0">
              <a:solidFill>
                <a:srgbClr val="916801"/>
              </a:solidFill>
              <a:latin typeface="Arial Narrow" pitchFamily="34" charset="0"/>
            </a:endParaRPr>
          </a:p>
          <a:p>
            <a:pPr>
              <a:buNone/>
            </a:pPr>
            <a:endParaRPr lang="ru-RU" dirty="0" smtClean="0">
              <a:solidFill>
                <a:srgbClr val="916801"/>
              </a:solidFill>
              <a:latin typeface="Arial Narrow" pitchFamily="34" charset="0"/>
            </a:endParaRPr>
          </a:p>
          <a:p>
            <a:pPr>
              <a:buNone/>
            </a:pPr>
            <a:endParaRPr lang="ru-RU" dirty="0" smtClean="0">
              <a:solidFill>
                <a:srgbClr val="916801"/>
              </a:solidFill>
              <a:latin typeface="Arial Narrow" pitchFamily="34" charset="0"/>
            </a:endParaRPr>
          </a:p>
          <a:p>
            <a:pPr>
              <a:buNone/>
            </a:pPr>
            <a:endParaRPr lang="ru-RU" dirty="0" smtClean="0">
              <a:solidFill>
                <a:srgbClr val="916801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916801"/>
                </a:solidFill>
                <a:latin typeface="Arial Narrow" pitchFamily="34" charset="0"/>
              </a:rPr>
              <a:t>  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>Моя мама педагог -  психолог. Она всегда меня понимает и дает мне советы. Каждую  свободную минутку она старается уделять мне. Дома мама помогает мне во всем.</a:t>
            </a:r>
          </a:p>
          <a:p>
            <a:endParaRPr lang="ru-RU" b="1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3203" t="23519" r="8692" b="392"/>
          <a:stretch>
            <a:fillRect/>
          </a:stretch>
        </p:blipFill>
        <p:spPr bwMode="auto">
          <a:xfrm>
            <a:off x="6072198" y="1500174"/>
            <a:ext cx="2284819" cy="22439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357166"/>
            <a:ext cx="8501122" cy="6286544"/>
          </a:xfrm>
        </p:spPr>
        <p:txBody>
          <a:bodyPr>
            <a:noAutofit/>
          </a:bodyPr>
          <a:lstStyle/>
          <a:p>
            <a:pPr marL="1183005" lvl="6" indent="-3175" algn="just">
              <a:spcBef>
                <a:spcPts val="600"/>
              </a:spcBef>
              <a:buSzPct val="7000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Учитель – это сложно,</a:t>
            </a:r>
          </a:p>
          <a:p>
            <a:pPr marL="1183005" lvl="6" indent="-3175" algn="just">
              <a:spcBef>
                <a:spcPts val="600"/>
              </a:spcBef>
              <a:buSzPct val="7000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Учитель – это трудно, </a:t>
            </a:r>
          </a:p>
          <a:p>
            <a:pPr marL="1183005" lvl="6" indent="-3175" algn="just">
              <a:spcBef>
                <a:spcPts val="600"/>
              </a:spcBef>
              <a:buSzPct val="7000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Учитель – это почетно,</a:t>
            </a:r>
          </a:p>
          <a:p>
            <a:pPr marL="1183005" lvl="6" indent="-3175" algn="just">
              <a:spcBef>
                <a:spcPts val="600"/>
              </a:spcBef>
              <a:buSzPct val="7000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А если в семье – учительская династия</a:t>
            </a:r>
          </a:p>
          <a:p>
            <a:pPr marL="1183005" lvl="6" indent="-3175" algn="just">
              <a:spcBef>
                <a:spcPts val="600"/>
              </a:spcBef>
              <a:buSzPct val="7000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 – это ответственно.</a:t>
            </a:r>
          </a:p>
          <a:p>
            <a:pPr marL="85725" indent="-3175" algn="just"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		</a:t>
            </a:r>
          </a:p>
          <a:p>
            <a:pPr marL="85725" indent="-3175" algn="just"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		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Мы представляем работу  учащихся 2 класса. В ней знакомим с педагогическими династиями двух семей. Начало первой педагогической династии ушло в военные годы и насчитывает 100 лет.</a:t>
            </a:r>
          </a:p>
          <a:p>
            <a:pPr marL="85725" indent="-3175" algn="just"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		Вторая династия – молодая, чуть более 40 лет.</a:t>
            </a:r>
          </a:p>
          <a:p>
            <a:pPr marL="85725" indent="-3175" algn="just"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	И каждая династия  по-своему уникальна.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357166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916801"/>
                </a:solidFill>
                <a:latin typeface="Arial Narrow" pitchFamily="34" charset="0"/>
                <a:cs typeface="Arial" pitchFamily="34" charset="0"/>
              </a:rPr>
              <a:t>	</a:t>
            </a:r>
            <a:r>
              <a:rPr lang="ru-RU" b="1" dirty="0" smtClean="0">
                <a:solidFill>
                  <a:srgbClr val="916801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Мама уже много лет является руководителем театра моды «Стиль» в Центре детского творчества.  Почему театр?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  		Да потому, что девочки здесь не только учатся кроить и шить, но  и сами демонстрируют наряды, сделанные своими руками. Все свои знания и умения в моделировании одежды мама передает детям. Она обучает девочек правильному пошиву швейного изделия</a:t>
            </a:r>
          </a:p>
          <a:p>
            <a:endParaRPr lang="ru-RU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4" name="Picture 2" descr="Изображение 0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3643314"/>
            <a:ext cx="2018380" cy="270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У мамы очень мало свободного времени. Мне жалко маму, она иногда по ночам не спит, а сидит готовится к занятиям, пишет, заполняет журналы, готовится к различным творческим конкурсам! Ну, что поделать, такая уж профессия! У всех педагогов много забот, как и у моей мамы. Я уважаю всех за их нелегкий труд. </a:t>
            </a:r>
          </a:p>
          <a:p>
            <a:endParaRPr lang="ru-RU" b="1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916801"/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916801"/>
                </a:solidFill>
                <a:latin typeface="Arial Narrow" pitchFamily="34" charset="0"/>
                <a:cs typeface="Arial" pitchFamily="34" charset="0"/>
              </a:rPr>
              <a:t>  		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Мама очень любит своих воспитанников и ходит на занятия с радостью и мне кажется, что дети её тоже любят.</a:t>
            </a:r>
          </a:p>
          <a:p>
            <a:pPr>
              <a:buNone/>
            </a:pPr>
            <a:endParaRPr lang="ru-RU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		Мне хочется во всём подражать маме, быть такой же доброй и ласковой, нужной.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		Когда я вырасту, тоже буду учителем</a:t>
            </a:r>
            <a:r>
              <a:rPr lang="ru-RU" dirty="0" smtClean="0">
                <a:solidFill>
                  <a:srgbClr val="916801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4" name="Picture 2" descr="Изображение 07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3929066"/>
            <a:ext cx="3159128" cy="236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7030A0"/>
                </a:solidFill>
                <a:latin typeface="Monotype Corsiva" pitchFamily="66" charset="0"/>
              </a:rPr>
              <a:t>Профессия учителя очень 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7030A0"/>
                </a:solidFill>
                <a:latin typeface="Monotype Corsiva" pitchFamily="66" charset="0"/>
              </a:rPr>
              <a:t>нужная, важная. Педагог – благородная профессия, потому что учителя вкладывают душу в каждого своего ученика.</a:t>
            </a:r>
          </a:p>
          <a:p>
            <a:endParaRPr lang="ru-RU" dirty="0"/>
          </a:p>
        </p:txBody>
      </p:sp>
      <p:pic>
        <p:nvPicPr>
          <p:cNvPr id="5" name="Picture 2" descr="C:\Users\Учитель\Desktop\картинки школа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285728"/>
            <a:ext cx="2762250" cy="1476375"/>
          </a:xfrm>
          <a:prstGeom prst="rect">
            <a:avLst/>
          </a:prstGeom>
          <a:noFill/>
        </p:spPr>
      </p:pic>
      <p:pic>
        <p:nvPicPr>
          <p:cNvPr id="6" name="Picture 2" descr="D:\анимашки1\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00438"/>
            <a:ext cx="2040019" cy="2943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571480"/>
            <a:ext cx="7467600" cy="6016760"/>
          </a:xfrm>
        </p:spPr>
        <p:txBody>
          <a:bodyPr/>
          <a:lstStyle/>
          <a:p>
            <a:pPr lvl="8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Calibri" pitchFamily="34" charset="0"/>
              </a:rPr>
              <a:t>Слова, как признание доброго   	чувства,</a:t>
            </a:r>
            <a:br>
              <a:rPr lang="ru-RU" sz="28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Calibri" pitchFamily="34" charset="0"/>
              </a:rPr>
              <a:t>     Хочется сегодня нам произнести</a:t>
            </a:r>
            <a:br>
              <a:rPr lang="ru-RU" sz="28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Calibri" pitchFamily="34" charset="0"/>
              </a:rPr>
              <a:t>     В честь тех, труд которых   	подобен        	искусству,</a:t>
            </a:r>
            <a:br>
              <a:rPr lang="ru-RU" sz="2800" b="1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Calibri" pitchFamily="34" charset="0"/>
              </a:rPr>
              <a:t>     Что могут людей за собой 					повести!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7" name="Picture 2" descr="D:\МОИ ДОКУМЕНТЫ\Мои рисунки\ру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840844">
            <a:off x="5623209" y="4198655"/>
            <a:ext cx="1685925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smtClean="0">
                <a:solidFill>
                  <a:srgbClr val="7030A0"/>
                </a:solidFill>
                <a:latin typeface="Calibri" pitchFamily="34" charset="0"/>
              </a:rPr>
              <a:t>Состав команды: </a:t>
            </a:r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</a:rPr>
              <a:t>  </a:t>
            </a:r>
          </a:p>
          <a:p>
            <a:pPr algn="r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3200" dirty="0" smtClean="0">
                <a:solidFill>
                  <a:srgbClr val="7030A0"/>
                </a:solidFill>
                <a:latin typeface="Calibri" pitchFamily="34" charset="0"/>
              </a:rPr>
              <a:t>Руководитель: </a:t>
            </a:r>
          </a:p>
          <a:p>
            <a:pPr algn="r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</a:rPr>
              <a:t>Сукрушева Л. В.</a:t>
            </a:r>
          </a:p>
          <a:p>
            <a:pPr algn="r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</a:rPr>
              <a:t>                           Зыков Никита</a:t>
            </a:r>
          </a:p>
          <a:p>
            <a:pPr algn="r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</a:rPr>
              <a:t>                           Ефимова Анастасия</a:t>
            </a:r>
          </a:p>
          <a:p>
            <a:pPr>
              <a:buNone/>
            </a:pPr>
            <a:endParaRPr lang="ru-RU" sz="3200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</a:rPr>
              <a:t>                          </a:t>
            </a:r>
            <a:r>
              <a:rPr lang="ru-RU" sz="2600" dirty="0" smtClean="0">
                <a:solidFill>
                  <a:srgbClr val="7030A0"/>
                </a:solidFill>
                <a:latin typeface="Calibri" pitchFamily="34" charset="0"/>
              </a:rPr>
              <a:t>г. Салехард</a:t>
            </a:r>
          </a:p>
          <a:p>
            <a:pPr>
              <a:buNone/>
            </a:pPr>
            <a:r>
              <a:rPr lang="ru-RU" sz="2600" dirty="0" smtClean="0">
                <a:solidFill>
                  <a:srgbClr val="7030A0"/>
                </a:solidFill>
                <a:latin typeface="Calibri" pitchFamily="34" charset="0"/>
              </a:rPr>
              <a:t>                                       2010 г.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290"/>
            <a:ext cx="7536123" cy="16838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marL="85725" indent="-3175" algn="just"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2010 год </a:t>
            </a:r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объявлен в России – 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Годом учителя.</a:t>
            </a:r>
          </a:p>
          <a:p>
            <a:pPr marL="85725" indent="-3175" algn="just">
              <a:buNone/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Это удивительная профессия - передавать знание и раскрывать способности у детей.</a:t>
            </a:r>
          </a:p>
          <a:p>
            <a:pPr marL="85725" indent="-3175" algn="just">
              <a:buNone/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Учителя всегда были в почете и пользовались уважением среди людей разного возраста и достатка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.</a:t>
            </a:r>
          </a:p>
          <a:p>
            <a:pPr marL="85725" indent="-3175" algn="just"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В древности учителем </a:t>
            </a:r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называли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мудрых старцев, передающих свои знания и жизненный опыт молодому поколению.</a:t>
            </a:r>
          </a:p>
          <a:p>
            <a:pPr>
              <a:buNone/>
            </a:pPr>
            <a:endParaRPr lang="ru-RU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7467600" cy="57150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Если учитель имеет только  		любовь к делу, он будет хороший 	учитель.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Если учитель имеет только любовь к ученику, как отец, мать, - он будет лучше того учителя, который прочел все книги, но не имеет любви ни к делу, ни к ученикам.      	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	Если учитель соединяет в себе любовь к делу и к ученикам, он - совершенный учитель.</a:t>
            </a:r>
          </a:p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                                                      </a:t>
            </a:r>
            <a:r>
              <a:rPr lang="ru-RU" sz="2800" dirty="0" smtClean="0">
                <a:solidFill>
                  <a:srgbClr val="C00000"/>
                </a:solidFill>
              </a:rPr>
              <a:t>Л. Толстой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D:\МОИ ДОКУМЕНТЫ\Мои рисунки\пишу.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643702" y="1000108"/>
            <a:ext cx="2246059" cy="940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1\P3020367.JPG"/>
          <p:cNvPicPr/>
          <p:nvPr/>
        </p:nvPicPr>
        <p:blipFill>
          <a:blip r:embed="rId2" cstate="print"/>
          <a:srcRect l="13096" t="28889" r="60477" b="21270"/>
          <a:stretch>
            <a:fillRect/>
          </a:stretch>
        </p:blipFill>
        <p:spPr bwMode="auto">
          <a:xfrm flipH="1">
            <a:off x="714348" y="571480"/>
            <a:ext cx="1714512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7030A0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357290" y="1500174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Calibri" pitchFamily="34" charset="0"/>
                <a:cs typeface="Arial" pitchFamily="34" charset="0"/>
              </a:rPr>
              <a:t>                         </a:t>
            </a:r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Я, Зыков Никита,  </a:t>
            </a:r>
            <a:r>
              <a:rPr lang="ru-RU" sz="36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ученик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                  2 класса,   	представляю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		Учительскую  Династию 	моей     	семьи</a:t>
            </a:r>
            <a:r>
              <a:rPr lang="ru-RU" sz="3600" b="1" i="1" dirty="0" smtClean="0">
                <a:solidFill>
                  <a:srgbClr val="7030A0"/>
                </a:solidFill>
                <a:latin typeface="Calibri" pitchFamily="34" charset="0"/>
              </a:rPr>
              <a:t>.</a:t>
            </a:r>
            <a:endParaRPr lang="ru-RU" sz="3600" b="1" i="1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357166"/>
            <a:ext cx="8229600" cy="57404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Calibri" pitchFamily="34" charset="0"/>
              </a:rPr>
              <a:t>   </a:t>
            </a: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Рассматривая мое династическое дерево - профессия учителя в нашем роду насчитывает свыше 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100 лет.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 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Это прабабушка:</a:t>
            </a:r>
          </a:p>
          <a:p>
            <a:pPr lvl="0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    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Данилова Александра Алексеевна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Бабушка:</a:t>
            </a:r>
          </a:p>
          <a:p>
            <a:pPr lvl="0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    </a:t>
            </a:r>
            <a:r>
              <a:rPr lang="ru-RU" sz="2800" b="1" dirty="0" err="1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Козьменко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Валентина Артемовна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И моя мама:</a:t>
            </a:r>
          </a:p>
          <a:p>
            <a:pPr lvl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   Зыкова Ирина Николаевна</a:t>
            </a:r>
          </a:p>
          <a:p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" name="Picture 2" descr="D:\анимашки1\кн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20793912">
            <a:off x="6402017" y="4224859"/>
            <a:ext cx="2150659" cy="1862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	</a:t>
            </a:r>
            <a:r>
              <a:rPr lang="ru-RU" sz="9600" b="1" i="1" dirty="0" smtClean="0">
                <a:solidFill>
                  <a:srgbClr val="7030A0"/>
                </a:solidFill>
              </a:rPr>
              <a:t>	</a:t>
            </a:r>
            <a:r>
              <a:rPr lang="ru-RU" sz="96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Моя прабабушка начинала свою трудовую деятельность сразу после Великой Отечественной Войны, в Курской области, которая сильно пострадала от войны.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		</a:t>
            </a:r>
            <a:r>
              <a:rPr lang="ru-RU" sz="96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Александра Алексеевна </a:t>
            </a:r>
            <a:r>
              <a:rPr lang="ru-RU" sz="96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работала учителем начальных классов в сельской школе и ежедневно ходила по 10-15 км. в ближайшие сёла, чтобы обучать детей грамоте.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		Молодой девчонкой Александра добровольно поехала в Москву, чтобы помочь в сооружении оборонительных рубежей. Она рыла окопы. Ведь каждый хотел помочь своим участием в скорейшей победе над врагом.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		В домашнем архиве у нас сохранилась справка о том, что она рыла окопы. Как рассказывает моя мама, у нее очень болели ноги, потому - что ее трудовой день начинался в 5 часов утра. </a:t>
            </a:r>
          </a:p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500042"/>
            <a:ext cx="8229600" cy="56689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Calibri" pitchFamily="34" charset="0"/>
              </a:rPr>
              <a:t>      	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Мама рассказывает, что, когда прабабушка вышла на пенсию, Родина высоко оценила ее труд . Ей вручили медаль. Но самым дорогим для неё были письма, которые присылали бывшие ученики, разъехавшиеся по всему бывшему Советскому Союзу. Они её всегда помнили и благодарили за её ум, доброту, отзывчивость, терпение и строгость.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 		Для них её уроки были незабываемыми, они часто вспоминали, как вместе преодолевали трудности, учась в холодных классах, потому, что не хватало дров, разогревая ручонками чернильницы, ведь тогда писали чернильными перьями. Мы таких трудностей не знаем. </a:t>
            </a:r>
          </a:p>
          <a:p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Picture 2" descr="D:\МОИ ДОКУМЕНТЫ\Мои рисунки\р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971173">
            <a:off x="-138525" y="192654"/>
            <a:ext cx="2285984" cy="1828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29600" cy="6500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	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Любовь к учительской профессии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Александра Алексеевна привила и моей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бабушке Валентине Артемовне.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		Она очень строгая и справедливая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   Я часто её расспрашиваю, как она жила и работала учителем в селе Васильевка Курской области.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		 Она вспоминает, как ученики изучали букварь.  С какой гордостью они носили октябрятские звездочки и пионерские галстуки!  (Я бы тоже сейчас хотел стать октябрёнком).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		В пионеры принимали тех, кто старался хорошо учиться, был прилежными в поведении, помогал ветеранам, пожилым людям в любых делах. О самых лучших учениках знали в школе и селе.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Учитель\Desktop\img619.jpg"/>
          <p:cNvPicPr/>
          <p:nvPr/>
        </p:nvPicPr>
        <p:blipFill>
          <a:blip r:embed="rId2" cstate="print"/>
          <a:srcRect l="41417" t="42069" b="22759"/>
          <a:stretch>
            <a:fillRect/>
          </a:stretch>
        </p:blipFill>
        <p:spPr bwMode="auto">
          <a:xfrm rot="10800000">
            <a:off x="7286644" y="214290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301</TotalTime>
  <Words>731</Words>
  <PresentationFormat>Экран (4:3)</PresentationFormat>
  <Paragraphs>108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Конкурс       мультимедиа        проектов  «Наша новая школа»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А вот моя мама,  Ирина Николаевна</vt:lpstr>
      <vt:lpstr>Слайд 12</vt:lpstr>
      <vt:lpstr>Слайд 13</vt:lpstr>
      <vt:lpstr>Я, Ефимова Анастасия.</vt:lpstr>
      <vt:lpstr>Слайд 15</vt:lpstr>
      <vt:lpstr>Слайд 16</vt:lpstr>
      <vt:lpstr>Слайд 17</vt:lpstr>
      <vt:lpstr>Слайд 18</vt:lpstr>
      <vt:lpstr>      Для каждого человека мама – это самый близкий и родной человек на Земле. Для каждого ученика учитель – это наставник, воспитатель, старший друг…  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Эльвира</cp:lastModifiedBy>
  <cp:revision>32</cp:revision>
  <dcterms:created xsi:type="dcterms:W3CDTF">2010-04-19T12:22:04Z</dcterms:created>
  <dcterms:modified xsi:type="dcterms:W3CDTF">2010-04-20T12:42:42Z</dcterms:modified>
</cp:coreProperties>
</file>