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8" r:id="rId3"/>
    <p:sldId id="271" r:id="rId4"/>
    <p:sldId id="277" r:id="rId5"/>
    <p:sldId id="264" r:id="rId6"/>
    <p:sldId id="257" r:id="rId7"/>
    <p:sldId id="258" r:id="rId8"/>
    <p:sldId id="269" r:id="rId9"/>
    <p:sldId id="270" r:id="rId10"/>
    <p:sldId id="259" r:id="rId11"/>
    <p:sldId id="263" r:id="rId12"/>
    <p:sldId id="265" r:id="rId13"/>
    <p:sldId id="262" r:id="rId14"/>
    <p:sldId id="266" r:id="rId15"/>
    <p:sldId id="268" r:id="rId16"/>
    <p:sldId id="272" r:id="rId17"/>
    <p:sldId id="273" r:id="rId18"/>
    <p:sldId id="274" r:id="rId19"/>
    <p:sldId id="275" r:id="rId20"/>
    <p:sldId id="267" r:id="rId21"/>
    <p:sldId id="261" r:id="rId22"/>
    <p:sldId id="279" r:id="rId23"/>
    <p:sldId id="27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4" autoAdjust="0"/>
    <p:restoredTop sz="94660"/>
  </p:normalViewPr>
  <p:slideViewPr>
    <p:cSldViewPr>
      <p:cViewPr varScale="1">
        <p:scale>
          <a:sx n="69" d="100"/>
          <a:sy n="69" d="100"/>
        </p:scale>
        <p:origin x="-4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074F263-586B-46D1-918A-B60ECF36E9A0}" type="datetimeFigureOut">
              <a:rPr lang="ru-RU"/>
              <a:pPr>
                <a:defRPr/>
              </a:pPr>
              <a:t>19.04.2010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0562D77-94B2-41D9-BF99-3F34813E6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6E6948-7912-4681-890A-FF2E9725071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62D77-94B2-41D9-BF99-3F34813E66D5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8F366B-B1CE-4D37-B343-C8F999EE1D7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0C61F1-4878-4E37-9663-AEAB91B9CF1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2D9984-B51B-4C7D-BB3A-59E896B998D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1DA19E-678A-45E9-B68D-8C7146549AB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D64DD0-54C7-4FBE-83A7-B13EE49918FF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03E464-DAB5-438D-87C0-815C6B0CCF5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BDAF9-E5CC-4155-928B-2C561EA8C7C2}" type="datetimeFigureOut">
              <a:rPr lang="ru-RU"/>
              <a:pPr>
                <a:defRPr/>
              </a:pPr>
              <a:t>19.04.2010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9EB8D-65DF-445C-A7C9-05C38FD39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A4DA-29CA-480C-A4D3-7EF53D4DCE6C}" type="datetimeFigureOut">
              <a:rPr lang="ru-RU"/>
              <a:pPr>
                <a:defRPr/>
              </a:pPr>
              <a:t>19.04.2010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D8B6F-D226-42FC-BEF6-8467B9843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6268E-9246-49C4-9E12-13A786505133}" type="datetimeFigureOut">
              <a:rPr lang="ru-RU"/>
              <a:pPr>
                <a:defRPr/>
              </a:pPr>
              <a:t>19.04.2010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9EAAE-D4E1-49DF-849F-E894CDCF0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501E3-C61E-4785-B874-7937B1AE5B0D}" type="datetimeFigureOut">
              <a:rPr lang="ru-RU"/>
              <a:pPr>
                <a:defRPr/>
              </a:pPr>
              <a:t>19.04.2010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D5AF5-CFA3-4996-B252-E03312010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107B3-7A94-4A05-9EFE-BE4DAFC5D3C6}" type="datetimeFigureOut">
              <a:rPr lang="ru-RU"/>
              <a:pPr>
                <a:defRPr/>
              </a:pPr>
              <a:t>19.04.2010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65598-3B21-476B-A44A-19F3E2785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41871-6DA6-4184-A34F-A62EC330C2BD}" type="datetimeFigureOut">
              <a:rPr lang="ru-RU"/>
              <a:pPr>
                <a:defRPr/>
              </a:pPr>
              <a:t>19.04.2010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E2ED-DA11-4BE3-A2CE-CA2DD9726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4DDEA-0BC7-4D25-9F6C-180E7D3929EC}" type="datetimeFigureOut">
              <a:rPr lang="ru-RU"/>
              <a:pPr>
                <a:defRPr/>
              </a:pPr>
              <a:t>19.04.2010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08EB3-A8DA-455B-B3B4-FD70A867F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E30A5-0BD9-4958-8A18-66AF039A9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4B4ED-ED82-4B51-8FDE-5EFB61DD5108}" type="datetimeFigureOut">
              <a:rPr lang="ru-RU"/>
              <a:pPr>
                <a:defRPr/>
              </a:pPr>
              <a:t>19.04.2010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D86FF-B9D6-4421-AB38-184B76BED788}" type="datetimeFigureOut">
              <a:rPr lang="ru-RU"/>
              <a:pPr>
                <a:defRPr/>
              </a:pPr>
              <a:t>19.04.2010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9FE66-493D-404E-A83A-7686FB330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4E26C-4F1A-42C8-BBDB-4E18C4684B57}" type="datetimeFigureOut">
              <a:rPr lang="ru-RU"/>
              <a:pPr>
                <a:defRPr/>
              </a:pPr>
              <a:t>19.04.2010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A134-69EA-4DDD-92C5-4A590972B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EB23-A3A9-43A9-A71B-B30A2073EDC9}" type="datetimeFigureOut">
              <a:rPr lang="ru-RU"/>
              <a:pPr>
                <a:defRPr/>
              </a:pPr>
              <a:t>19.04.2010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6DCE0-B4EF-4A3D-93B2-8B870AB76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23A7D-E8B3-4ADD-9E79-3B3A1304B1FB}" type="datetimeFigureOut">
              <a:rPr lang="ru-RU"/>
              <a:pPr>
                <a:defRPr/>
              </a:pPr>
              <a:t>19.04.2010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1B0FB-60D0-4C61-A0E1-8CF61458A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5E37770-1A57-4A2E-A01C-792EB804D4E4}" type="datetimeFigureOut">
              <a:rPr lang="ru-RU"/>
              <a:pPr>
                <a:defRPr/>
              </a:pPr>
              <a:t>19.04.2010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DEB0B22-A763-4E11-89EC-E985E6EEA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06" r:id="rId2"/>
    <p:sldLayoutId id="2147483716" r:id="rId3"/>
    <p:sldLayoutId id="2147483707" r:id="rId4"/>
    <p:sldLayoutId id="214748371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C27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A25C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C27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C27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spc="0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Педагогическая династия семьи Захаровых-Элле</a:t>
            </a:r>
            <a:endParaRPr lang="ru-RU" b="1" i="1" spc="0" dirty="0"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14438" y="214313"/>
            <a:ext cx="7429500" cy="928687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b="1" i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Элле Клавдия Александровна</a:t>
            </a:r>
          </a:p>
        </p:txBody>
      </p:sp>
      <p:sp>
        <p:nvSpPr>
          <p:cNvPr id="10243" name="Rectangle 7"/>
          <p:cNvSpPr>
            <a:spLocks noGrp="1"/>
          </p:cNvSpPr>
          <p:nvPr>
            <p:ph type="body" sz="half" idx="4294967295"/>
          </p:nvPr>
        </p:nvSpPr>
        <p:spPr>
          <a:xfrm>
            <a:off x="3429000" y="1214438"/>
            <a:ext cx="5257800" cy="52149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tx2"/>
                </a:solidFill>
              </a:rPr>
              <a:t>Захарова(Элле) Клавдия Александровна(1924-2002)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tx2"/>
                </a:solidFill>
              </a:rPr>
              <a:t>Окончила Горьковский институт иностранных языков, где  училась заочно, потом перешла на очную форму обучения. Работать в школе начала в 1943 г. Очень долгое время работала как классный руководитель, у неё всегда были лучшие классы. Вела драмкружок, кружок кукольного театра. Ездили по деревням, ставили спектакли. И это при шестерых собственных детях.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tx2"/>
                </a:solidFill>
              </a:rPr>
              <a:t>Дочери Ольга, Татьяна, Вера и Елена тоже стали учителями, закончив Чебоксарский педагогический институт.</a:t>
            </a:r>
          </a:p>
          <a:p>
            <a:pPr eaLnBrk="1" hangingPunct="1"/>
            <a:endParaRPr lang="ru-RU" sz="2000" smtClean="0"/>
          </a:p>
          <a:p>
            <a:endParaRPr lang="ru-RU" sz="2200" smtClean="0"/>
          </a:p>
        </p:txBody>
      </p:sp>
      <p:pic>
        <p:nvPicPr>
          <p:cNvPr id="10244" name="Picture 11" descr="мама-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8" y="1428750"/>
            <a:ext cx="3000375" cy="45069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214282" y="714356"/>
            <a:ext cx="5786437" cy="847725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50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/>
            </a:r>
            <a:br>
              <a:rPr lang="ru-RU" sz="350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</a:br>
            <a:r>
              <a:rPr lang="ru-RU" sz="3500" b="1" i="1" dirty="0" smtClean="0">
                <a:ln>
                  <a:noFill/>
                </a:ln>
                <a:solidFill>
                  <a:schemeClr val="tx2"/>
                </a:solidFill>
                <a:effectLst/>
              </a:rPr>
              <a:t>Захаров Вениамин Захарович </a:t>
            </a:r>
            <a:r>
              <a:rPr lang="ru-RU" sz="3500" dirty="0" smtClean="0">
                <a:ln>
                  <a:noFill/>
                </a:ln>
                <a:solidFill>
                  <a:schemeClr val="tx2"/>
                </a:solidFill>
                <a:effectLst/>
              </a:rPr>
              <a:t/>
            </a:r>
            <a:br>
              <a:rPr lang="ru-RU" sz="3500" dirty="0" smtClean="0">
                <a:ln>
                  <a:noFill/>
                </a:ln>
                <a:solidFill>
                  <a:schemeClr val="tx2"/>
                </a:solidFill>
                <a:effectLst/>
              </a:rPr>
            </a:br>
            <a:endParaRPr lang="ru-RU" sz="350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2291" name="Текст 2"/>
          <p:cNvSpPr>
            <a:spLocks noGrp="1"/>
          </p:cNvSpPr>
          <p:nvPr>
            <p:ph type="body" idx="2"/>
          </p:nvPr>
        </p:nvSpPr>
        <p:spPr>
          <a:xfrm>
            <a:off x="214313" y="1357313"/>
            <a:ext cx="8291512" cy="5238750"/>
          </a:xfrm>
        </p:spPr>
        <p:txBody>
          <a:bodyPr/>
          <a:lstStyle/>
          <a:p>
            <a:pPr eaLnBrk="1" hangingPunct="1"/>
            <a:r>
              <a:rPr lang="ru-RU" sz="2000" dirty="0" smtClean="0"/>
              <a:t>Захаров Вениамин Захарович </a:t>
            </a:r>
            <a:br>
              <a:rPr lang="ru-RU" sz="2000" dirty="0" smtClean="0"/>
            </a:br>
            <a:r>
              <a:rPr lang="ru-RU" sz="2000" dirty="0" smtClean="0"/>
              <a:t>(1922г. – 1988г.)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Учитель, фронтовик. Окончил Казанский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пединститут, физико-математический факультет.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Учитель математики. Долгое время проработал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директором сельской школы, учителем. Его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называли «энциклопедистом», столь глубоки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были его знания не только по своему, но и по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остальным предметам. Еще до войны окончил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среднюю школу с отличием, три курса Казанского авиационного института. Наступила война. Служил до 46 г., получил звание  старшего  лейтенанта. 6 лет был первым секретарем райкома комсомола. Он был любимым учителем многих ребят, которые до сих пор его все помнят. </a:t>
            </a:r>
          </a:p>
          <a:p>
            <a:pPr eaLnBrk="1" hangingPunct="1"/>
            <a:endParaRPr lang="ru-RU" sz="2000" dirty="0" smtClean="0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57166"/>
            <a:ext cx="2568575" cy="38877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the best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285750"/>
            <a:ext cx="8143875" cy="5572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428625" y="5786438"/>
            <a:ext cx="8229600" cy="719137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lang="ru-RU" sz="1600" dirty="0" smtClean="0">
                <a:ln>
                  <a:noFill/>
                </a:ln>
                <a:solidFill>
                  <a:schemeClr val="tx2"/>
                </a:solidFill>
                <a:effectLst/>
              </a:rPr>
              <a:t>На снимке: Захаров Вениамин Захарович,</a:t>
            </a:r>
            <a:r>
              <a:rPr lang="ru-RU" sz="160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lang="ru-RU" sz="1600" dirty="0" smtClean="0">
                <a:ln>
                  <a:noFill/>
                </a:ln>
                <a:solidFill>
                  <a:schemeClr val="tx2"/>
                </a:solidFill>
                <a:effectLst/>
              </a:rPr>
              <a:t>Захарова (Элле) Клавдия Александровна</a:t>
            </a:r>
            <a:r>
              <a:rPr lang="ru-RU" sz="200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, </a:t>
            </a:r>
            <a:r>
              <a:rPr lang="ru-RU" sz="1600" dirty="0" smtClean="0">
                <a:ln>
                  <a:noFill/>
                </a:ln>
                <a:solidFill>
                  <a:schemeClr val="tx2"/>
                </a:solidFill>
                <a:effectLst/>
              </a:rPr>
              <a:t>Дятлова (Захарова) Евгения Сергеевна</a:t>
            </a:r>
            <a:endParaRPr lang="ru-RU" sz="160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428625" y="5786438"/>
            <a:ext cx="8229600" cy="719137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00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На снимке: Захарова (Элле) Клавдия Александровна и её ученики</a:t>
            </a:r>
          </a:p>
        </p:txBody>
      </p:sp>
      <p:pic>
        <p:nvPicPr>
          <p:cNvPr id="16387" name="Picture 7" descr="мама с классом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357188"/>
            <a:ext cx="7572375" cy="53546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/>
          </p:cNvSpPr>
          <p:nvPr>
            <p:ph type="title"/>
          </p:nvPr>
        </p:nvSpPr>
        <p:spPr bwMode="auto">
          <a:xfrm>
            <a:off x="500063" y="6143625"/>
            <a:ext cx="8229600" cy="500063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00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На снимке: Захаров Вениамин Захарович со своими учениками</a:t>
            </a:r>
          </a:p>
        </p:txBody>
      </p:sp>
      <p:pic>
        <p:nvPicPr>
          <p:cNvPr id="17411" name="Picture 6" descr="the best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357188"/>
            <a:ext cx="7929562" cy="5749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/>
          </p:cNvSpPr>
          <p:nvPr>
            <p:ph type="title"/>
          </p:nvPr>
        </p:nvSpPr>
        <p:spPr bwMode="auto">
          <a:xfrm>
            <a:off x="500063" y="5143500"/>
            <a:ext cx="8229600" cy="12192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 smtClean="0">
                <a:ln>
                  <a:noFill/>
                </a:ln>
                <a:solidFill>
                  <a:schemeClr val="tx2"/>
                </a:solidFill>
                <a:effectLst/>
              </a:rPr>
              <a:t>На снимке: Захарова (Элле) Клавдия Александровна с дочерьми: Ольгой, Верой, Еленой, Татьяной (слева направо)</a:t>
            </a:r>
          </a:p>
        </p:txBody>
      </p:sp>
      <p:pic>
        <p:nvPicPr>
          <p:cNvPr id="50182" name="Picture 6" descr="мам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428625"/>
            <a:ext cx="7280275" cy="46783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i="1" dirty="0" smtClean="0">
                <a:solidFill>
                  <a:schemeClr val="tx2"/>
                </a:solidFill>
              </a:rPr>
              <a:t>Ольга </a:t>
            </a:r>
            <a:r>
              <a:rPr lang="ru-RU" sz="2000" dirty="0" smtClean="0">
                <a:solidFill>
                  <a:schemeClr val="tx2"/>
                </a:solidFill>
              </a:rPr>
              <a:t>– учитель русского языка и литературы, </a:t>
            </a:r>
            <a:r>
              <a:rPr lang="ru-RU" sz="2000" i="1" dirty="0" smtClean="0">
                <a:solidFill>
                  <a:schemeClr val="tx2"/>
                </a:solidFill>
              </a:rPr>
              <a:t>Татьяна </a:t>
            </a:r>
            <a:r>
              <a:rPr lang="ru-RU" sz="2000" dirty="0" smtClean="0">
                <a:solidFill>
                  <a:schemeClr val="tx2"/>
                </a:solidFill>
              </a:rPr>
              <a:t>– учитель начальных классов, психолог, </a:t>
            </a:r>
            <a:r>
              <a:rPr lang="ru-RU" sz="2000" i="1" dirty="0" smtClean="0">
                <a:solidFill>
                  <a:schemeClr val="tx2"/>
                </a:solidFill>
              </a:rPr>
              <a:t>Вера</a:t>
            </a:r>
            <a:r>
              <a:rPr lang="ru-RU" sz="2000" i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- учитель английского и немецкого языков, психолог, </a:t>
            </a:r>
            <a:r>
              <a:rPr lang="ru-RU" sz="2000" i="1" dirty="0" smtClean="0">
                <a:solidFill>
                  <a:schemeClr val="tx2"/>
                </a:solidFill>
              </a:rPr>
              <a:t>Елена </a:t>
            </a:r>
            <a:r>
              <a:rPr lang="ru-RU" sz="2000" dirty="0" smtClean="0">
                <a:solidFill>
                  <a:schemeClr val="tx2"/>
                </a:solidFill>
              </a:rPr>
              <a:t>– учитель начальных классов, дефектолог. Дети продолжили династию учителей, стали хорошими учителями. Работали долгое время в школах </a:t>
            </a:r>
            <a:r>
              <a:rPr lang="ru-RU" sz="2000" dirty="0" err="1" smtClean="0">
                <a:solidFill>
                  <a:schemeClr val="tx2"/>
                </a:solidFill>
              </a:rPr>
              <a:t>Медведевского</a:t>
            </a:r>
            <a:r>
              <a:rPr lang="ru-RU" sz="2000" dirty="0" smtClean="0">
                <a:solidFill>
                  <a:schemeClr val="tx2"/>
                </a:solidFill>
              </a:rPr>
              <a:t> района. </a:t>
            </a:r>
            <a:r>
              <a:rPr lang="ru-RU" sz="2000" i="1" dirty="0" smtClean="0">
                <a:solidFill>
                  <a:schemeClr val="tx2"/>
                </a:solidFill>
              </a:rPr>
              <a:t>Елена</a:t>
            </a:r>
            <a:r>
              <a:rPr lang="ru-RU" sz="2000" dirty="0" smtClean="0">
                <a:solidFill>
                  <a:schemeClr val="tx2"/>
                </a:solidFill>
              </a:rPr>
              <a:t> и </a:t>
            </a:r>
            <a:r>
              <a:rPr lang="ru-RU" sz="2000" i="1" dirty="0" smtClean="0">
                <a:solidFill>
                  <a:schemeClr val="tx2"/>
                </a:solidFill>
              </a:rPr>
              <a:t>Ольга</a:t>
            </a:r>
            <a:r>
              <a:rPr lang="ru-RU" sz="2000" dirty="0" smtClean="0">
                <a:solidFill>
                  <a:schemeClr val="tx2"/>
                </a:solidFill>
              </a:rPr>
              <a:t> – в </a:t>
            </a:r>
            <a:r>
              <a:rPr lang="ru-RU" sz="2000" dirty="0" err="1" smtClean="0">
                <a:solidFill>
                  <a:schemeClr val="tx2"/>
                </a:solidFill>
              </a:rPr>
              <a:t>Руэмской</a:t>
            </a:r>
            <a:r>
              <a:rPr lang="ru-RU" sz="2000" dirty="0" smtClean="0">
                <a:solidFill>
                  <a:schemeClr val="tx2"/>
                </a:solidFill>
              </a:rPr>
              <a:t> средней школе. В настоящее время все, кроме Ольги, работают в Ямало-Ненецком автономном округе. Династия пополнилась, так как сын Вениамина Захаровича и Клавдии Александровны, </a:t>
            </a:r>
            <a:r>
              <a:rPr lang="ru-RU" sz="2000" i="1" dirty="0" smtClean="0">
                <a:solidFill>
                  <a:schemeClr val="tx2"/>
                </a:solidFill>
              </a:rPr>
              <a:t>Юрий</a:t>
            </a:r>
            <a:r>
              <a:rPr lang="ru-RU" sz="2000" dirty="0" smtClean="0">
                <a:solidFill>
                  <a:schemeClr val="tx2"/>
                </a:solidFill>
              </a:rPr>
              <a:t>, создал семью с учительницей</a:t>
            </a:r>
            <a:r>
              <a:rPr lang="ru-RU" sz="20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000" i="1" dirty="0" smtClean="0">
                <a:solidFill>
                  <a:schemeClr val="tx2"/>
                </a:solidFill>
              </a:rPr>
              <a:t>Дятловой Евгенией Сергеевной</a:t>
            </a:r>
            <a:r>
              <a:rPr lang="ru-RU" sz="2000" dirty="0" smtClean="0">
                <a:solidFill>
                  <a:schemeClr val="tx2"/>
                </a:solidFill>
              </a:rPr>
              <a:t>, учительницей русского языка и литературы, выпускницей Елецкого пединститута Липецкой области. Дочь </a:t>
            </a:r>
            <a:r>
              <a:rPr lang="ru-RU" sz="2000" i="1" dirty="0" smtClean="0">
                <a:solidFill>
                  <a:schemeClr val="tx2"/>
                </a:solidFill>
              </a:rPr>
              <a:t>Вера</a:t>
            </a:r>
            <a:r>
              <a:rPr lang="ru-RU" sz="2000" dirty="0" smtClean="0">
                <a:solidFill>
                  <a:schemeClr val="tx2"/>
                </a:solidFill>
              </a:rPr>
              <a:t> вышла замуж за учителя </a:t>
            </a:r>
            <a:r>
              <a:rPr lang="ru-RU" sz="2000" i="1" dirty="0" err="1" smtClean="0">
                <a:solidFill>
                  <a:schemeClr val="tx2"/>
                </a:solidFill>
              </a:rPr>
              <a:t>Лесникова</a:t>
            </a:r>
            <a:r>
              <a:rPr lang="ru-RU" sz="2000" i="1" dirty="0" smtClean="0">
                <a:solidFill>
                  <a:schemeClr val="tx2"/>
                </a:solidFill>
              </a:rPr>
              <a:t> Игоря Анатольевича.</a:t>
            </a:r>
            <a:r>
              <a:rPr lang="ru-RU" sz="2000" dirty="0" smtClean="0">
                <a:solidFill>
                  <a:schemeClr val="tx2"/>
                </a:solidFill>
              </a:rPr>
              <a:t> Он закончил военно-физкультурный факультет  Архангельского пединститута.</a:t>
            </a:r>
          </a:p>
          <a:p>
            <a:endParaRPr lang="ru-RU" sz="22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>
          <a:xfrm>
            <a:off x="539750" y="692150"/>
            <a:ext cx="8229600" cy="121920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i="1" smtClean="0">
                <a:ln>
                  <a:noFill/>
                </a:ln>
                <a:solidFill>
                  <a:schemeClr val="tx2"/>
                </a:solidFill>
                <a:effectLst/>
              </a:rPr>
              <a:t>Калячкина (Захарова) Татьяна Вениаминовна</a:t>
            </a:r>
            <a:br>
              <a:rPr lang="ru-RU" sz="2800" b="1" i="1" smtClean="0">
                <a:ln>
                  <a:noFill/>
                </a:ln>
                <a:solidFill>
                  <a:schemeClr val="tx2"/>
                </a:solidFill>
                <a:effectLst/>
              </a:rPr>
            </a:br>
            <a:endParaRPr lang="ru-RU" sz="2800" b="1" i="1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395288" y="1989138"/>
            <a:ext cx="8229600" cy="46783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>
                <a:solidFill>
                  <a:schemeClr val="tx2"/>
                </a:solidFill>
              </a:rPr>
              <a:t>Закончила Чувашский </a:t>
            </a:r>
            <a:r>
              <a:rPr lang="ru-RU" dirty="0" err="1" smtClean="0">
                <a:solidFill>
                  <a:schemeClr val="tx2"/>
                </a:solidFill>
              </a:rPr>
              <a:t>госпединститут</a:t>
            </a:r>
            <a:r>
              <a:rPr lang="ru-RU" dirty="0" smtClean="0">
                <a:solidFill>
                  <a:schemeClr val="tx2"/>
                </a:solidFill>
              </a:rPr>
              <a:t> в 1981 году по специальности учитель начальных классов. Долгое время проработала в школах Марийской республики. В 2000 году получила второе образование психолога. В данный момент работает завучем по начальным классам в </a:t>
            </a:r>
            <a:r>
              <a:rPr lang="ru-RU" dirty="0" err="1" smtClean="0">
                <a:solidFill>
                  <a:schemeClr val="tx2"/>
                </a:solidFill>
              </a:rPr>
              <a:t>Антипаютинской</a:t>
            </a:r>
            <a:r>
              <a:rPr lang="ru-RU" dirty="0" smtClean="0">
                <a:solidFill>
                  <a:schemeClr val="tx2"/>
                </a:solidFill>
              </a:rPr>
              <a:t>  школе ЯНАО(Ямало-Ненецкого автономного округа).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i="1" dirty="0" err="1" smtClean="0">
                <a:ln>
                  <a:noFill/>
                </a:ln>
                <a:solidFill>
                  <a:schemeClr val="tx2"/>
                </a:solidFill>
                <a:effectLst/>
              </a:rPr>
              <a:t>Лесникова</a:t>
            </a:r>
            <a:r>
              <a:rPr lang="ru-RU" sz="2800" b="1" i="1" dirty="0" smtClean="0">
                <a:ln>
                  <a:noFill/>
                </a:ln>
                <a:solidFill>
                  <a:schemeClr val="tx2"/>
                </a:solidFill>
                <a:effectLst/>
              </a:rPr>
              <a:t> (Захарова) Вера Вениаминовна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500034" y="1928802"/>
            <a:ext cx="8229600" cy="46783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>
                <a:solidFill>
                  <a:schemeClr val="tx2"/>
                </a:solidFill>
              </a:rPr>
              <a:t>Закончила факультет иностранных языков Чувашского </a:t>
            </a:r>
            <a:r>
              <a:rPr lang="ru-RU" dirty="0" err="1" smtClean="0">
                <a:solidFill>
                  <a:schemeClr val="tx2"/>
                </a:solidFill>
              </a:rPr>
              <a:t>госпединститута</a:t>
            </a:r>
            <a:r>
              <a:rPr lang="ru-RU" dirty="0" smtClean="0">
                <a:solidFill>
                  <a:schemeClr val="tx2"/>
                </a:solidFill>
              </a:rPr>
              <a:t> в 1985 году. Работала учителем английского языка в </a:t>
            </a:r>
            <a:r>
              <a:rPr lang="ru-RU" dirty="0" err="1" smtClean="0">
                <a:solidFill>
                  <a:schemeClr val="tx2"/>
                </a:solidFill>
              </a:rPr>
              <a:t>Люльпанской</a:t>
            </a:r>
            <a:r>
              <a:rPr lang="ru-RU" dirty="0" smtClean="0">
                <a:solidFill>
                  <a:schemeClr val="tx2"/>
                </a:solidFill>
              </a:rPr>
              <a:t> средней школе </a:t>
            </a:r>
            <a:r>
              <a:rPr lang="ru-RU" dirty="0" err="1" smtClean="0">
                <a:solidFill>
                  <a:schemeClr val="tx2"/>
                </a:solidFill>
              </a:rPr>
              <a:t>Медведевского</a:t>
            </a:r>
            <a:r>
              <a:rPr lang="ru-RU" dirty="0" smtClean="0">
                <a:solidFill>
                  <a:schemeClr val="tx2"/>
                </a:solidFill>
              </a:rPr>
              <a:t> района РМЭ. В 2002 году получила второе высшее образование психолога. В настоящее время работает в гимназии города Салехарда ЯНАО учителем английского языка и психологом.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>
          <a:xfrm>
            <a:off x="357158" y="714356"/>
            <a:ext cx="8229600" cy="121920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i="1" dirty="0" smtClean="0">
                <a:ln>
                  <a:noFill/>
                </a:ln>
                <a:solidFill>
                  <a:schemeClr val="tx2"/>
                </a:solidFill>
                <a:effectLst/>
              </a:rPr>
              <a:t>Захарова Елена Вениаминовна</a:t>
            </a:r>
            <a:br>
              <a:rPr lang="ru-RU" sz="2800" b="1" i="1" dirty="0" smtClean="0">
                <a:ln>
                  <a:noFill/>
                </a:ln>
                <a:solidFill>
                  <a:schemeClr val="tx2"/>
                </a:solidFill>
                <a:effectLst/>
              </a:rPr>
            </a:br>
            <a:endParaRPr lang="ru-RU" sz="2800" b="1" i="1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428596" y="1928802"/>
            <a:ext cx="8229600" cy="46783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>
                <a:solidFill>
                  <a:schemeClr val="tx2"/>
                </a:solidFill>
              </a:rPr>
              <a:t>Закончила факультет начальных классов Чувашского </a:t>
            </a:r>
            <a:r>
              <a:rPr lang="ru-RU" dirty="0" err="1" smtClean="0">
                <a:solidFill>
                  <a:schemeClr val="tx2"/>
                </a:solidFill>
              </a:rPr>
              <a:t>госпединститута</a:t>
            </a:r>
            <a:r>
              <a:rPr lang="ru-RU" dirty="0" smtClean="0">
                <a:solidFill>
                  <a:schemeClr val="tx2"/>
                </a:solidFill>
              </a:rPr>
              <a:t>  в 1985 году. Долгое время работала учителем начальных классов </a:t>
            </a:r>
            <a:r>
              <a:rPr lang="ru-RU" dirty="0" err="1" smtClean="0">
                <a:solidFill>
                  <a:schemeClr val="tx2"/>
                </a:solidFill>
              </a:rPr>
              <a:t>Руэмской</a:t>
            </a:r>
            <a:r>
              <a:rPr lang="ru-RU" dirty="0" smtClean="0">
                <a:solidFill>
                  <a:schemeClr val="tx2"/>
                </a:solidFill>
              </a:rPr>
              <a:t> средней школы. В 2002 году получила вторую специальность дефектолога. В настоящее время работает дефектологом в школе поселка Мыс Каменный ЯНАО. 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53016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chemeClr val="tx2"/>
                </a:solidFill>
              </a:rPr>
              <a:t>Цель работы: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знакомство  с педагогической династией семьи Захаровых-Элле </a:t>
            </a:r>
            <a:endParaRPr lang="ru-RU" sz="2400" b="1" i="1" dirty="0" smtClean="0">
              <a:solidFill>
                <a:schemeClr val="tx2"/>
              </a:solidFill>
            </a:endParaRPr>
          </a:p>
          <a:p>
            <a:pPr marL="457200" indent="-457200">
              <a:buNone/>
            </a:pPr>
            <a:r>
              <a:rPr lang="ru-RU" sz="2400" b="1" i="1" dirty="0" smtClean="0">
                <a:solidFill>
                  <a:schemeClr val="tx2"/>
                </a:solidFill>
              </a:rPr>
              <a:t>Задачи работы: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/>
                </a:solidFill>
              </a:rPr>
              <a:t>найти</a:t>
            </a:r>
            <a:r>
              <a:rPr lang="ru-RU" sz="2400" b="1" i="1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и изучить материал о педагогической династии семьи Захаровых-Элле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/>
                </a:solidFill>
              </a:rPr>
              <a:t>рассказать об уникальной педагогической династии семьи Захаровых-Элле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/>
                </a:solidFill>
              </a:rPr>
              <a:t>показать вклад педагогической династии семьи Захаровых-Элле  в развитие советской и российской педагогики</a:t>
            </a:r>
          </a:p>
          <a:p>
            <a:pPr>
              <a:buNone/>
            </a:pPr>
            <a:endParaRPr lang="ru-RU" sz="2400" b="1" i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effectLst/>
            </a:endParaRPr>
          </a:p>
        </p:txBody>
      </p:sp>
      <p:sp>
        <p:nvSpPr>
          <p:cNvPr id="14339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200" dirty="0" smtClean="0">
                <a:solidFill>
                  <a:schemeClr val="tx2"/>
                </a:solidFill>
              </a:rPr>
              <a:t>Подросло и молодое поколение – сын и дочь Ольги Вениаминовны закончили Марийский педагогический институт. Сын </a:t>
            </a:r>
            <a:r>
              <a:rPr lang="ru-RU" sz="2200" i="1" dirty="0" smtClean="0">
                <a:solidFill>
                  <a:schemeClr val="tx2"/>
                </a:solidFill>
              </a:rPr>
              <a:t>Смирнов Александр Петрович</a:t>
            </a:r>
            <a:r>
              <a:rPr lang="ru-RU" sz="22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200" dirty="0" smtClean="0">
                <a:solidFill>
                  <a:schemeClr val="tx2"/>
                </a:solidFill>
              </a:rPr>
              <a:t>9 лет проработал учителем истории и обществознания гимназии города</a:t>
            </a:r>
            <a:r>
              <a:rPr lang="ru-RU" sz="22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</a:rPr>
              <a:t>Лабытнанги</a:t>
            </a:r>
            <a:r>
              <a:rPr lang="ru-RU" sz="2200" dirty="0" smtClean="0">
                <a:solidFill>
                  <a:schemeClr val="tx2"/>
                </a:solidFill>
              </a:rPr>
              <a:t> Ямало-Ненецкого  автономного округа, в 2006 году стал учителем года</a:t>
            </a:r>
          </a:p>
          <a:p>
            <a:endParaRPr lang="ru-RU" sz="2200" dirty="0" smtClean="0"/>
          </a:p>
        </p:txBody>
      </p:sp>
      <p:pic>
        <p:nvPicPr>
          <p:cNvPr id="14340" name="Picture 7" descr="с сыном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549275"/>
            <a:ext cx="3935412" cy="5505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/>
          </p:cNvSpPr>
          <p:nvPr>
            <p:ph type="title" idx="4294967295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effectLst/>
            </a:endParaRPr>
          </a:p>
        </p:txBody>
      </p:sp>
      <p:sp>
        <p:nvSpPr>
          <p:cNvPr id="18435" name="Rectangle 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>
                <a:solidFill>
                  <a:schemeClr val="tx2"/>
                </a:solidFill>
              </a:rPr>
              <a:t>В настоящее время еще две внучки Вениамина Захаровича и Клавдии Александровны обучаются на филологическом факультете </a:t>
            </a:r>
            <a:r>
              <a:rPr lang="ru-RU" dirty="0" err="1" smtClean="0">
                <a:solidFill>
                  <a:schemeClr val="tx2"/>
                </a:solidFill>
              </a:rPr>
              <a:t>МарГТУ</a:t>
            </a:r>
            <a:r>
              <a:rPr lang="ru-RU" dirty="0" smtClean="0">
                <a:solidFill>
                  <a:schemeClr val="tx2"/>
                </a:solidFill>
              </a:rPr>
              <a:t>, это дочери сына Геннадия - </a:t>
            </a:r>
            <a:r>
              <a:rPr lang="ru-RU" i="1" dirty="0" smtClean="0">
                <a:solidFill>
                  <a:schemeClr val="tx2"/>
                </a:solidFill>
              </a:rPr>
              <a:t>Алёна </a:t>
            </a:r>
            <a:r>
              <a:rPr lang="ru-RU" dirty="0" smtClean="0">
                <a:solidFill>
                  <a:schemeClr val="tx2"/>
                </a:solidFill>
              </a:rPr>
              <a:t> и </a:t>
            </a:r>
            <a:r>
              <a:rPr lang="ru-RU" i="1" dirty="0" smtClean="0">
                <a:solidFill>
                  <a:schemeClr val="tx2"/>
                </a:solidFill>
              </a:rPr>
              <a:t>Татьяна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endParaRPr lang="ru-RU" dirty="0" smtClean="0">
              <a:solidFill>
                <a:schemeClr val="tx2"/>
              </a:solidFill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dirty="0" smtClean="0">
                <a:solidFill>
                  <a:schemeClr val="tx2"/>
                </a:solidFill>
              </a:rPr>
              <a:t>Учителями были и сестра Вениамина  Захаровича – </a:t>
            </a:r>
            <a:r>
              <a:rPr lang="ru-RU" i="1" dirty="0" smtClean="0">
                <a:solidFill>
                  <a:schemeClr val="tx2"/>
                </a:solidFill>
              </a:rPr>
              <a:t>Ксения</a:t>
            </a:r>
            <a:r>
              <a:rPr lang="ru-RU" dirty="0" smtClean="0">
                <a:solidFill>
                  <a:schemeClr val="tx2"/>
                </a:solidFill>
              </a:rPr>
              <a:t> и племянник  </a:t>
            </a:r>
            <a:r>
              <a:rPr lang="ru-RU" i="1" dirty="0" smtClean="0">
                <a:solidFill>
                  <a:schemeClr val="tx2"/>
                </a:solidFill>
              </a:rPr>
              <a:t>Виталий</a:t>
            </a:r>
            <a:r>
              <a:rPr lang="ru-RU" dirty="0" smtClean="0">
                <a:solidFill>
                  <a:schemeClr val="tx2"/>
                </a:solidFill>
              </a:rPr>
              <a:t>, а также и племянница Клавдии Александровны – </a:t>
            </a:r>
            <a:r>
              <a:rPr lang="ru-RU" i="1" dirty="0" smtClean="0">
                <a:solidFill>
                  <a:schemeClr val="tx2"/>
                </a:solidFill>
              </a:rPr>
              <a:t>Ольга Гагарина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Таким образом, эта </a:t>
            </a:r>
            <a:r>
              <a:rPr lang="ru-RU" smtClean="0">
                <a:solidFill>
                  <a:schemeClr val="tx2"/>
                </a:solidFill>
              </a:rPr>
              <a:t>семья посвятила воспитанию </a:t>
            </a:r>
            <a:r>
              <a:rPr lang="ru-RU" dirty="0" smtClean="0">
                <a:solidFill>
                  <a:schemeClr val="tx2"/>
                </a:solidFill>
              </a:rPr>
              <a:t>и обучению молодого поколения </a:t>
            </a:r>
            <a:r>
              <a:rPr lang="ru-RU" sz="3600" b="1" i="1" dirty="0" smtClean="0">
                <a:solidFill>
                  <a:schemeClr val="accent2"/>
                </a:solidFill>
              </a:rPr>
              <a:t>402 года.</a:t>
            </a:r>
            <a:endParaRPr lang="ru-RU" b="1" i="1" dirty="0" smtClean="0">
              <a:solidFill>
                <a:schemeClr val="accent2"/>
              </a:solidFill>
            </a:endParaRPr>
          </a:p>
          <a:p>
            <a:pPr>
              <a:buFont typeface="Wingdings 2" pitchFamily="18" charset="2"/>
              <a:buNone/>
            </a:pPr>
            <a:endParaRPr lang="ru-RU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6733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Arial" charset="0"/>
              </a:rPr>
              <a:t>Работу выполнили </a:t>
            </a:r>
            <a:r>
              <a:rPr lang="ru-RU" sz="2800" b="1" i="1" dirty="0" smtClean="0">
                <a:solidFill>
                  <a:schemeClr val="tx2"/>
                </a:solidFill>
                <a:latin typeface="Arial" charset="0"/>
              </a:rPr>
              <a:t>ученики 10 класса </a:t>
            </a:r>
          </a:p>
          <a:p>
            <a:pPr algn="ctr" eaLnBrk="1" hangingPunct="1"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Arial" charset="0"/>
              </a:rPr>
              <a:t>МОУ»Руэмская средняя </a:t>
            </a:r>
          </a:p>
          <a:p>
            <a:pPr algn="ctr" eaLnBrk="1" hangingPunct="1"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Arial" charset="0"/>
              </a:rPr>
              <a:t>общеобразовательная школа»:</a:t>
            </a:r>
          </a:p>
          <a:p>
            <a:pPr algn="ctr" eaLnBrk="1" hangingPunct="1"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Arial" charset="0"/>
              </a:rPr>
              <a:t>Александров Дмитрий</a:t>
            </a:r>
          </a:p>
          <a:p>
            <a:pPr algn="ctr" eaLnBrk="1" hangingPunct="1"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Arial" charset="0"/>
              </a:rPr>
              <a:t>Виноградова Мария</a:t>
            </a:r>
          </a:p>
          <a:p>
            <a:pPr algn="ctr" eaLnBrk="1" hangingPunct="1"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Arial" charset="0"/>
              </a:rPr>
              <a:t>Иванова Екатерина</a:t>
            </a:r>
          </a:p>
          <a:p>
            <a:pPr algn="ctr" eaLnBrk="1" hangingPunct="1"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Arial" charset="0"/>
              </a:rPr>
              <a:t>Смирнова Наталья</a:t>
            </a:r>
          </a:p>
          <a:p>
            <a:pPr algn="ctr" eaLnBrk="1" hangingPunct="1"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Arial" charset="0"/>
              </a:rPr>
              <a:t>Ушакова Евгения</a:t>
            </a:r>
          </a:p>
          <a:p>
            <a:pPr algn="ctr" eaLnBrk="1" hangingPunct="1"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Arial" charset="0"/>
              </a:rPr>
              <a:t>Руководитель:</a:t>
            </a:r>
          </a:p>
          <a:p>
            <a:pPr algn="ctr" eaLnBrk="1" hangingPunct="1"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Arial" charset="0"/>
              </a:rPr>
              <a:t>Смирнова Ольга Вениаминовна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/>
                </a:solidFill>
              </a:rPr>
              <a:t>Спасибо за внимание</a:t>
            </a:r>
            <a:endParaRPr lang="ru-RU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500034" y="1785926"/>
            <a:ext cx="8229600" cy="4678363"/>
          </a:xfrm>
        </p:spPr>
        <p:txBody>
          <a:bodyPr/>
          <a:lstStyle/>
          <a:p>
            <a:pPr marL="495300" indent="-495300" algn="ctr">
              <a:buFont typeface="Wingdings 2" pitchFamily="18" charset="2"/>
              <a:buNone/>
            </a:pPr>
            <a:r>
              <a:rPr lang="ru-RU" sz="4000" b="1" i="1" dirty="0" smtClean="0">
                <a:solidFill>
                  <a:schemeClr val="accent2"/>
                </a:solidFill>
                <a:latin typeface="Arial" charset="0"/>
              </a:rPr>
              <a:t>Слоган работы</a:t>
            </a:r>
            <a:r>
              <a:rPr lang="ru-RU" b="1" i="1" dirty="0" smtClean="0">
                <a:solidFill>
                  <a:schemeClr val="accent2"/>
                </a:solidFill>
                <a:latin typeface="Arial" charset="0"/>
              </a:rPr>
              <a:t>:</a:t>
            </a:r>
          </a:p>
          <a:p>
            <a:pPr marL="495300" indent="-495300" algn="ctr">
              <a:buNone/>
            </a:pPr>
            <a:r>
              <a:rPr lang="ru-RU" b="1" i="1" dirty="0" smtClean="0">
                <a:solidFill>
                  <a:schemeClr val="tx2"/>
                </a:solidFill>
                <a:latin typeface="Arial" charset="0"/>
              </a:rPr>
              <a:t>«Учитель, перед именем твоим, позволь смиренно преклонить колени»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429156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В нашей школе работает учителем русского языка и литературы Смирнова Ольга Вениаминовна. Она является представителем большой педагогической династии, о которой и пойдет речь. Династия Захаровых-Элле в общей сложности насчитывает стаж работы  402 года.  В этой семье есть представители разных педагогических специальностей: историки, математики, языковеды, психологи, учителя начальных классов. Мы считаем, что эта династия интересна сама по себе, и внесла значительный вклад в дело воспитания и обучения подрастающего поколения. Мы хотим, чтобы как можно больше людей узнало о ней.</a:t>
            </a:r>
          </a:p>
          <a:p>
            <a:pPr>
              <a:buNone/>
            </a:pP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5619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Краткое описание работы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b="1" i="1" dirty="0" smtClean="0">
                <a:ln>
                  <a:noFill/>
                </a:ln>
                <a:solidFill>
                  <a:schemeClr val="tx2"/>
                </a:solidFill>
                <a:effectLst/>
              </a:rPr>
              <a:t>Захарова Ольга Вениаминовна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sz="half" idx="2"/>
          </p:nvPr>
        </p:nvSpPr>
        <p:spPr>
          <a:xfrm>
            <a:off x="3276600" y="1447800"/>
            <a:ext cx="5410200" cy="46783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Смирнова (Захарова) Ольга Вениаминовна. Закончила филологический факультет Чувашского </a:t>
            </a:r>
            <a:r>
              <a:rPr lang="ru-RU" sz="2400" dirty="0" err="1" smtClean="0">
                <a:solidFill>
                  <a:schemeClr val="tx2"/>
                </a:solidFill>
              </a:rPr>
              <a:t>госпединститута</a:t>
            </a:r>
            <a:r>
              <a:rPr lang="ru-RU" sz="2400" smtClean="0">
                <a:solidFill>
                  <a:schemeClr val="tx2"/>
                </a:solidFill>
              </a:rPr>
              <a:t> в 1978 году. Несколько лет работала учителем русского языка и литературы Шигалинской средней школы Чувашской республики, в среднем профтехучилище п. Медведево. В данное время она работает  в Руэмской средней школе.</a:t>
            </a:r>
          </a:p>
        </p:txBody>
      </p:sp>
      <p:pic>
        <p:nvPicPr>
          <p:cNvPr id="13316" name="Picture 5" descr="агл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1643050"/>
            <a:ext cx="2571750" cy="4095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0" y="642918"/>
            <a:ext cx="2285984" cy="135732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1000"/>
              </a:spcAft>
            </a:pP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Племянница, Артюшенко</a:t>
            </a:r>
            <a:r>
              <a:rPr lang="ru-RU" sz="1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(Гагарина) Ольга Евгеньевна (учитель русского языка и литературы) стаж 30 лет</a:t>
            </a:r>
          </a:p>
        </p:txBody>
      </p:sp>
      <p:sp>
        <p:nvSpPr>
          <p:cNvPr id="1046" name="AutoShape 22"/>
          <p:cNvSpPr>
            <a:spLocks noChangeArrowheads="1"/>
          </p:cNvSpPr>
          <p:nvPr/>
        </p:nvSpPr>
        <p:spPr bwMode="auto">
          <a:xfrm>
            <a:off x="0" y="5715017"/>
            <a:ext cx="2060545" cy="114298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Муж, Лесников Игорь Анатольевич (Учитель ОБЖ и физической культуры), стаж 20 лет</a:t>
            </a:r>
          </a:p>
          <a:p>
            <a:pPr>
              <a:defRPr/>
            </a:pPr>
            <a:endParaRPr lang="ru-RU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5714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spc="0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Педагогическая династия семьи Захаровых-Элле</a:t>
            </a:r>
            <a:endParaRPr lang="ru-RU" sz="2400" b="1" spc="0" dirty="0"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928926" y="571480"/>
            <a:ext cx="2428892" cy="10001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Дядя, Элле Кузьма Васильевич  (профессор истории и этнографии), стаж 50 лет</a:t>
            </a:r>
          </a:p>
        </p:txBody>
      </p:sp>
      <p:cxnSp>
        <p:nvCxnSpPr>
          <p:cNvPr id="6153" name="AutoShape 3"/>
          <p:cNvCxnSpPr>
            <a:cxnSpLocks noChangeShapeType="1"/>
          </p:cNvCxnSpPr>
          <p:nvPr/>
        </p:nvCxnSpPr>
        <p:spPr bwMode="auto">
          <a:xfrm rot="5400000">
            <a:off x="2893219" y="1607344"/>
            <a:ext cx="357188" cy="2857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1500166" y="1928802"/>
            <a:ext cx="2143140" cy="10001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Мать, Захарова (Элле) Клавдия Александровна (учитель иностранных языков), стаж  46 лет</a:t>
            </a:r>
            <a:endParaRPr lang="ru-RU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3714744" y="1857364"/>
            <a:ext cx="2084387" cy="9858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Отец, Захаров Вениамин Захарович (учитель математики) стаж 42 года</a:t>
            </a:r>
            <a:endParaRPr lang="ru-RU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6163" name="AutoShape 8"/>
          <p:cNvCxnSpPr>
            <a:cxnSpLocks noChangeShapeType="1"/>
            <a:stCxn id="0" idx="1"/>
          </p:cNvCxnSpPr>
          <p:nvPr/>
        </p:nvCxnSpPr>
        <p:spPr bwMode="auto">
          <a:xfrm rot="10800000">
            <a:off x="1071563" y="2071688"/>
            <a:ext cx="428625" cy="3571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164" name="AutoShape 9"/>
          <p:cNvCxnSpPr>
            <a:cxnSpLocks noChangeShapeType="1"/>
          </p:cNvCxnSpPr>
          <p:nvPr/>
        </p:nvCxnSpPr>
        <p:spPr bwMode="auto">
          <a:xfrm rot="16200000" flipH="1">
            <a:off x="4929188" y="2857500"/>
            <a:ext cx="357188" cy="3571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6500826" y="785794"/>
            <a:ext cx="2339975" cy="114300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Сестра, Захарова (Терентьева) Ксения Захаровна (учитель начальных классов), стаж 42 года</a:t>
            </a:r>
            <a:endParaRPr lang="ru-RU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6168" name="AutoShape 11"/>
          <p:cNvCxnSpPr>
            <a:cxnSpLocks noChangeShapeType="1"/>
          </p:cNvCxnSpPr>
          <p:nvPr/>
        </p:nvCxnSpPr>
        <p:spPr bwMode="auto">
          <a:xfrm flipV="1">
            <a:off x="5857875" y="1643063"/>
            <a:ext cx="642938" cy="42862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6572264" y="2571744"/>
            <a:ext cx="1833733" cy="9794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Племянник, Захаров Виталий Федорович (учитель физики ) стаж 10 лет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2000250" y="3214688"/>
            <a:ext cx="421481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AutoShape 16"/>
          <p:cNvSpPr>
            <a:spLocks noChangeArrowheads="1"/>
          </p:cNvSpPr>
          <p:nvPr/>
        </p:nvSpPr>
        <p:spPr bwMode="auto">
          <a:xfrm>
            <a:off x="0" y="3429000"/>
            <a:ext cx="2000232" cy="14287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Калячкина (Захарова) Татьяна Вениаминовна </a:t>
            </a:r>
          </a:p>
          <a:p>
            <a:pPr>
              <a:defRPr/>
            </a:pP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(завуч по начальным классам, психолог),  стаж 33 </a:t>
            </a:r>
          </a:p>
          <a:p>
            <a:pPr>
              <a:defRPr/>
            </a:pPr>
            <a:endParaRPr lang="ru-RU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6176" name="AutoShape 17"/>
          <p:cNvCxnSpPr>
            <a:cxnSpLocks noChangeShapeType="1"/>
          </p:cNvCxnSpPr>
          <p:nvPr/>
        </p:nvCxnSpPr>
        <p:spPr bwMode="auto">
          <a:xfrm rot="5400000">
            <a:off x="3017838" y="2982913"/>
            <a:ext cx="322262" cy="214312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42" name="AutoShape 18"/>
          <p:cNvSpPr>
            <a:spLocks noChangeArrowheads="1"/>
          </p:cNvSpPr>
          <p:nvPr/>
        </p:nvSpPr>
        <p:spPr bwMode="auto">
          <a:xfrm>
            <a:off x="1428728" y="4643446"/>
            <a:ext cx="2214578" cy="114300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400">
                <a:solidFill>
                  <a:schemeClr val="bg1"/>
                </a:solidFill>
                <a:latin typeface="Arial" charset="0"/>
              </a:rPr>
              <a:t>Л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есникова (Захарова) Вера Вениаминовна </a:t>
            </a:r>
          </a:p>
          <a:p>
            <a:pPr>
              <a:defRPr/>
            </a:pP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(учитель иностранного языка, психолог), стаж 25 лет</a:t>
            </a:r>
          </a:p>
          <a:p>
            <a:pPr>
              <a:defRPr/>
            </a:pPr>
            <a:endParaRPr lang="ru-RU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6180" name="AutoShape 17"/>
          <p:cNvCxnSpPr>
            <a:cxnSpLocks noChangeShapeType="1"/>
          </p:cNvCxnSpPr>
          <p:nvPr/>
        </p:nvCxnSpPr>
        <p:spPr bwMode="auto">
          <a:xfrm rot="5400000">
            <a:off x="2107407" y="3893344"/>
            <a:ext cx="1357312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43" name="AutoShape 19"/>
          <p:cNvSpPr>
            <a:spLocks noChangeArrowheads="1"/>
          </p:cNvSpPr>
          <p:nvPr/>
        </p:nvSpPr>
        <p:spPr bwMode="auto">
          <a:xfrm>
            <a:off x="3357554" y="3643314"/>
            <a:ext cx="1952626" cy="121444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Смирнова (Захарова)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Ольга Вениаминовна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(учитель русского языка и литературы), стаж  31, 5 год</a:t>
            </a:r>
            <a:endParaRPr lang="ru-RU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6184" name="AutoShape 17"/>
          <p:cNvCxnSpPr>
            <a:cxnSpLocks noChangeShapeType="1"/>
          </p:cNvCxnSpPr>
          <p:nvPr/>
        </p:nvCxnSpPr>
        <p:spPr bwMode="auto">
          <a:xfrm rot="5400000">
            <a:off x="4072731" y="3428207"/>
            <a:ext cx="428625" cy="15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44" name="AutoShape 20"/>
          <p:cNvSpPr>
            <a:spLocks noChangeArrowheads="1"/>
          </p:cNvSpPr>
          <p:nvPr/>
        </p:nvSpPr>
        <p:spPr bwMode="auto">
          <a:xfrm>
            <a:off x="5357818" y="4429132"/>
            <a:ext cx="2071702" cy="135732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Захарова Елена Вениаминовна </a:t>
            </a:r>
          </a:p>
          <a:p>
            <a:pPr>
              <a:defRPr/>
            </a:pP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(учитель начальных классов, дефектолог), стаж 25лет</a:t>
            </a:r>
          </a:p>
          <a:p>
            <a:pPr>
              <a:defRPr/>
            </a:pPr>
            <a:endParaRPr lang="ru-RU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6188" name="AutoShape 17"/>
          <p:cNvCxnSpPr>
            <a:cxnSpLocks noChangeShapeType="1"/>
          </p:cNvCxnSpPr>
          <p:nvPr/>
        </p:nvCxnSpPr>
        <p:spPr bwMode="auto">
          <a:xfrm rot="5400000">
            <a:off x="5179219" y="3821907"/>
            <a:ext cx="1216025" cy="15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45" name="AutoShape 21"/>
          <p:cNvSpPr>
            <a:spLocks noChangeArrowheads="1"/>
          </p:cNvSpPr>
          <p:nvPr/>
        </p:nvSpPr>
        <p:spPr bwMode="auto">
          <a:xfrm>
            <a:off x="7143768" y="3643314"/>
            <a:ext cx="2000232" cy="114300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Захарова (Дятлова) Евгения Сергеевна (учитель русского языка и литературы), стаж 38 лет</a:t>
            </a:r>
            <a:endParaRPr lang="ru-RU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6192" name="AutoShape 17"/>
          <p:cNvCxnSpPr>
            <a:cxnSpLocks noChangeShapeType="1"/>
          </p:cNvCxnSpPr>
          <p:nvPr/>
        </p:nvCxnSpPr>
        <p:spPr bwMode="auto">
          <a:xfrm>
            <a:off x="6215063" y="3214688"/>
            <a:ext cx="928687" cy="785812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47" name="AutoShape 23"/>
          <p:cNvSpPr>
            <a:spLocks noChangeArrowheads="1"/>
          </p:cNvSpPr>
          <p:nvPr/>
        </p:nvSpPr>
        <p:spPr bwMode="auto">
          <a:xfrm>
            <a:off x="2643174" y="5929331"/>
            <a:ext cx="2114550" cy="92867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Сын  Смирнов Александр  Петрович  (учитель истории)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</a:rPr>
              <a:t>,</a:t>
            </a: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  стаж 9 лет</a:t>
            </a:r>
            <a:endParaRPr lang="ru-RU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48" name="AutoShape 24"/>
          <p:cNvSpPr>
            <a:spLocks noChangeArrowheads="1"/>
          </p:cNvSpPr>
          <p:nvPr/>
        </p:nvSpPr>
        <p:spPr bwMode="auto">
          <a:xfrm>
            <a:off x="5286381" y="5857892"/>
            <a:ext cx="2071702" cy="100010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Дочь Смирнова Вера Петровна выпускница МарГУ (учитель иностранных языков</a:t>
            </a:r>
            <a:r>
              <a:rPr lang="ru-RU" sz="1100" dirty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ru-RU" dirty="0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6199" name="AutoShape 17"/>
          <p:cNvCxnSpPr>
            <a:cxnSpLocks noChangeShapeType="1"/>
          </p:cNvCxnSpPr>
          <p:nvPr/>
        </p:nvCxnSpPr>
        <p:spPr bwMode="auto">
          <a:xfrm rot="5400000">
            <a:off x="1020763" y="5295900"/>
            <a:ext cx="428625" cy="40957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200" name="AutoShape 17"/>
          <p:cNvCxnSpPr>
            <a:cxnSpLocks noChangeShapeType="1"/>
          </p:cNvCxnSpPr>
          <p:nvPr/>
        </p:nvCxnSpPr>
        <p:spPr bwMode="auto">
          <a:xfrm rot="16200000" flipH="1">
            <a:off x="4536281" y="5036344"/>
            <a:ext cx="1000125" cy="64293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201" name="AutoShape 17"/>
          <p:cNvCxnSpPr>
            <a:cxnSpLocks noChangeShapeType="1"/>
          </p:cNvCxnSpPr>
          <p:nvPr/>
        </p:nvCxnSpPr>
        <p:spPr bwMode="auto">
          <a:xfrm rot="5400000">
            <a:off x="3286125" y="5143500"/>
            <a:ext cx="1071563" cy="500063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202" name="AutoShape 9"/>
          <p:cNvCxnSpPr>
            <a:cxnSpLocks noChangeShapeType="1"/>
          </p:cNvCxnSpPr>
          <p:nvPr/>
        </p:nvCxnSpPr>
        <p:spPr bwMode="auto">
          <a:xfrm>
            <a:off x="5857875" y="2643188"/>
            <a:ext cx="714375" cy="417512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203" name="AutoShape 17"/>
          <p:cNvCxnSpPr>
            <a:cxnSpLocks noChangeShapeType="1"/>
          </p:cNvCxnSpPr>
          <p:nvPr/>
        </p:nvCxnSpPr>
        <p:spPr bwMode="auto">
          <a:xfrm rot="10800000" flipV="1">
            <a:off x="1643063" y="3214688"/>
            <a:ext cx="357187" cy="214312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/>
          <p:cNvSpPr>
            <a:spLocks noGrp="1"/>
          </p:cNvSpPr>
          <p:nvPr>
            <p:ph type="title" idx="4294967295"/>
          </p:nvPr>
        </p:nvSpPr>
        <p:spPr bwMode="auto">
          <a:xfrm>
            <a:off x="3500438" y="285750"/>
            <a:ext cx="5473700" cy="714375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3200" b="1" i="1" smtClean="0">
                <a:ln>
                  <a:noFill/>
                </a:ln>
                <a:solidFill>
                  <a:schemeClr val="tx2"/>
                </a:solidFill>
                <a:effectLst/>
              </a:rPr>
              <a:t>Элле Кузьма Васильевич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sz="half" idx="1"/>
          </p:nvPr>
        </p:nvSpPr>
        <p:spPr>
          <a:xfrm>
            <a:off x="3714750" y="1071563"/>
            <a:ext cx="5214938" cy="4429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tx2"/>
                </a:solidFill>
              </a:rPr>
              <a:t>Этнограф, историк и педагог, кандидат исторических наук. Родился 1 ноября 1896 г. в д. Ст. Шигали Урмарского района Чувашской Республики.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tx2"/>
                </a:solidFill>
              </a:rPr>
              <a:t>После Янтиковского двуклассного училища и Казанской учительской семинарии служил в Красной Армии, участвовал в боях против белочехов. Дальнейшая воинская служба проходила в г. Казань. После окончания Казанского педагогического института в 1922-1924 гг. заведовал школой 11 ступени станции Канаш, организовал школу крестьянской молодежи в с. Кошелей (ныне Комсомольское) и стал одним из активных членов Общества изучения Чувашского края.</a:t>
            </a:r>
          </a:p>
          <a:p>
            <a:pPr eaLnBrk="1" hangingPunct="1"/>
            <a:endParaRPr lang="ru-RU" sz="2000" smtClean="0">
              <a:solidFill>
                <a:schemeClr val="tx2"/>
              </a:solidFill>
            </a:endParaRPr>
          </a:p>
          <a:p>
            <a:pPr eaLnBrk="1" hangingPunct="1"/>
            <a:endParaRPr lang="ru-RU" sz="1600" smtClean="0">
              <a:solidFill>
                <a:schemeClr val="tx2"/>
              </a:solidFill>
            </a:endParaRPr>
          </a:p>
        </p:txBody>
      </p:sp>
      <p:pic>
        <p:nvPicPr>
          <p:cNvPr id="7172" name="Picture 5" descr="elle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rcRect/>
          <a:stretch>
            <a:fillRect/>
          </a:stretch>
        </p:blipFill>
        <p:spPr bwMode="auto">
          <a:xfrm>
            <a:off x="357188" y="928688"/>
            <a:ext cx="3214687" cy="45481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/>
          </p:cNvSpPr>
          <p:nvPr>
            <p:ph idx="1"/>
          </p:nvPr>
        </p:nvSpPr>
        <p:spPr>
          <a:xfrm>
            <a:off x="214313" y="357188"/>
            <a:ext cx="8643937" cy="60721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tx2"/>
                </a:solidFill>
              </a:rPr>
              <a:t>В 1926 г. по приглашению Наркомпроса республики переехал в г. Чебоксары, работал преподавателем в школе и центральном педагогическом техникуме, избран секретарем правления Общества по изучению местного края. Собрал и записал сотни исторических преданий и других произведений фольклора. Защитил диссертацию на тему «Названия чувашских селений в историческом освещении» (1933 г.).</a:t>
            </a:r>
            <a:r>
              <a:rPr lang="ru-RU" sz="2000" b="1" smtClean="0">
                <a:solidFill>
                  <a:schemeClr val="tx2"/>
                </a:solidFill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tx2"/>
                </a:solidFill>
              </a:rPr>
              <a:t>В 1933-35 гг. работал преподавателем Института усовершенствования учителей, директором научной библиотеки, внештатным сотрудником Научно-исследовательского института языка, литературы, истории и экономики при Совете Министров Чувашской АССР (ныне Чувашский государственный институт гуманитарных наук).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tx2"/>
                </a:solidFill>
              </a:rPr>
              <a:t>В 1937 г. из-за ложных обвинений в национализме вынужден был оставить республику. В 1937-1944 гг. работал доцентом кафедры истории древнего мира и средних веков Одесского государственного педагогического института.</a:t>
            </a:r>
          </a:p>
          <a:p>
            <a:pPr eaLnBrk="1" hangingPunct="1">
              <a:buFont typeface="Wingdings 2" pitchFamily="18" charset="2"/>
              <a:buNone/>
            </a:pPr>
            <a:endParaRPr lang="ru-RU" sz="2000" b="1" smtClean="0">
              <a:solidFill>
                <a:schemeClr val="tx2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1"/>
          <p:cNvSpPr>
            <a:spLocks noGrp="1"/>
          </p:cNvSpPr>
          <p:nvPr>
            <p:ph idx="1"/>
          </p:nvPr>
        </p:nvSpPr>
        <p:spPr>
          <a:xfrm>
            <a:off x="457200" y="571500"/>
            <a:ext cx="8401050" cy="5715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tx2"/>
                </a:solidFill>
              </a:rPr>
              <a:t>В 1944 г. стал доцентом кафедры всеобщей истории в Чувашском государственном педагогическом институте (ныне университет им. И. Я. Яковлева). Работал над диссертацией на тему «Прошлое чувашского народа эпохи феодализма (по археологическим, устным и письменным источникам)». В 1947-1948 гг. впервые составил археолого-этнографическую карту Чувашии.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tx2"/>
                </a:solidFill>
              </a:rPr>
              <a:t>Скончался К.В. Элле в 1974 году в Гомеле, где проживал с семьей после выхода на пенсию.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tx2"/>
                </a:solidFill>
              </a:rPr>
              <a:t>Труды замечательного ученого-педагога К. Элле и литература о нем, хранящиеся в фондах РГУ «Госархив печати Чувашии», навсегда оставят его имя в истории чувашского народа</a:t>
            </a:r>
            <a:endParaRPr lang="ru-RU" sz="24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269</TotalTime>
  <Words>1301</Words>
  <Application>Microsoft Office PowerPoint</Application>
  <PresentationFormat>Экран (4:3)</PresentationFormat>
  <Paragraphs>90</Paragraphs>
  <Slides>23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Педагогическая династия семьи Захаровых-Элле</vt:lpstr>
      <vt:lpstr>Слайд 2</vt:lpstr>
      <vt:lpstr>Слайд 3</vt:lpstr>
      <vt:lpstr>Краткое описание работы</vt:lpstr>
      <vt:lpstr>Захарова Ольга Вениаминовна</vt:lpstr>
      <vt:lpstr>Педагогическая династия семьи Захаровых-Элле</vt:lpstr>
      <vt:lpstr>Элле Кузьма Васильевич</vt:lpstr>
      <vt:lpstr>Слайд 8</vt:lpstr>
      <vt:lpstr>Слайд 9</vt:lpstr>
      <vt:lpstr>Элле Клавдия Александровна</vt:lpstr>
      <vt:lpstr> Захаров Вениамин Захарович  </vt:lpstr>
      <vt:lpstr>На снимке: Захаров Вениамин Захарович, Захарова (Элле) Клавдия Александровна, Дятлова (Захарова) Евгения Сергеевна</vt:lpstr>
      <vt:lpstr>На снимке: Захарова (Элле) Клавдия Александровна и её ученики</vt:lpstr>
      <vt:lpstr>На снимке: Захаров Вениамин Захарович со своими учениками</vt:lpstr>
      <vt:lpstr>На снимке: Захарова (Элле) Клавдия Александровна с дочерьми: Ольгой, Верой, Еленой, Татьяной (слева направо)</vt:lpstr>
      <vt:lpstr>Слайд 16</vt:lpstr>
      <vt:lpstr>Калячкина (Захарова) Татьяна Вениаминовна </vt:lpstr>
      <vt:lpstr>Лесникова (Захарова) Вера Вениаминовна</vt:lpstr>
      <vt:lpstr>Захарова Елена Вениаминовна </vt:lpstr>
      <vt:lpstr>Слайд 20</vt:lpstr>
      <vt:lpstr>Слайд 21</vt:lpstr>
      <vt:lpstr>Слайд 22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40</cp:revision>
  <dcterms:modified xsi:type="dcterms:W3CDTF">2010-04-19T14:46:21Z</dcterms:modified>
</cp:coreProperties>
</file>