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048C6-D265-4EDA-98DC-62A23607DFA9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9769-BA09-49EE-BEB9-1B839500E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1884-3A32-4D8F-A15D-7D83FA394189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6EE-7729-4E8D-8678-2D068B7ED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Биография династии учителей </a:t>
            </a:r>
            <a:r>
              <a:rPr lang="ru-RU" sz="5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Моревых</a:t>
            </a: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5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Балмасовых</a:t>
            </a: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</a:t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Лапшиных - Поповых</a:t>
            </a:r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6000768"/>
            <a:ext cx="3200400" cy="7572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Подготовила команда школы № 80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4267"/>
            <a:ext cx="9144000" cy="685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900750" cy="86362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Monotype Corsiva" pitchFamily="66" charset="0"/>
              </a:rPr>
              <a:t>Попова Анна Анатольевна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5114932" cy="449423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Monotype Corsiva" pitchFamily="66" charset="0"/>
              </a:rPr>
              <a:t>В 1987г</a:t>
            </a:r>
            <a:r>
              <a:rPr lang="ru-RU" sz="2000" dirty="0" smtClean="0">
                <a:latin typeface="Monotype Corsiva" pitchFamily="66" charset="0"/>
              </a:rPr>
              <a:t>. поступила </a:t>
            </a:r>
            <a:r>
              <a:rPr lang="ru-RU" sz="2000" dirty="0">
                <a:latin typeface="Monotype Corsiva" pitchFamily="66" charset="0"/>
              </a:rPr>
              <a:t>в 1 класс </a:t>
            </a:r>
            <a:r>
              <a:rPr lang="ru-RU" sz="2000" b="1" dirty="0">
                <a:latin typeface="Monotype Corsiva" pitchFamily="66" charset="0"/>
              </a:rPr>
              <a:t>школы №80 г.Ярославля</a:t>
            </a:r>
            <a:r>
              <a:rPr lang="ru-RU" sz="2000" dirty="0">
                <a:latin typeface="Monotype Corsiva" pitchFamily="66" charset="0"/>
              </a:rPr>
              <a:t> Дзержинского района.</a:t>
            </a:r>
          </a:p>
          <a:p>
            <a:r>
              <a:rPr lang="ru-RU" sz="2000" b="1" dirty="0">
                <a:latin typeface="Monotype Corsiva" pitchFamily="66" charset="0"/>
              </a:rPr>
              <a:t>С 1988 по 1993г училась в школе № 27 г.Ярославля</a:t>
            </a:r>
            <a:r>
              <a:rPr lang="ru-RU" sz="2000" dirty="0">
                <a:latin typeface="Monotype Corsiva" pitchFamily="66" charset="0"/>
              </a:rPr>
              <a:t> Дзержинского района</a:t>
            </a:r>
          </a:p>
          <a:p>
            <a:r>
              <a:rPr lang="ru-RU" sz="2000" b="1" dirty="0">
                <a:latin typeface="Monotype Corsiva" pitchFamily="66" charset="0"/>
              </a:rPr>
              <a:t>С 1994 по 1998 г. училась в гимназии № 2</a:t>
            </a:r>
            <a:r>
              <a:rPr lang="ru-RU" sz="2000" dirty="0">
                <a:latin typeface="Monotype Corsiva" pitchFamily="66" charset="0"/>
              </a:rPr>
              <a:t> г.Ярославля Дзержинского района. </a:t>
            </a:r>
          </a:p>
          <a:p>
            <a:r>
              <a:rPr lang="ru-RU" sz="2000" dirty="0">
                <a:latin typeface="Monotype Corsiva" pitchFamily="66" charset="0"/>
              </a:rPr>
              <a:t>Учась в  общеобразовательной школе, она одновременно закончила </a:t>
            </a:r>
            <a:r>
              <a:rPr lang="ru-RU" sz="2000" b="1" dirty="0">
                <a:latin typeface="Monotype Corsiva" pitchFamily="66" charset="0"/>
              </a:rPr>
              <a:t>музыкальную школу №3 г.Ярославля по классу </a:t>
            </a:r>
            <a:r>
              <a:rPr lang="ru-RU" sz="2000" b="1" dirty="0" smtClean="0">
                <a:latin typeface="Monotype Corsiva" pitchFamily="66" charset="0"/>
              </a:rPr>
              <a:t>«гитара</a:t>
            </a:r>
            <a:r>
              <a:rPr lang="ru-RU" sz="2000" b="1" dirty="0">
                <a:latin typeface="Monotype Corsiva" pitchFamily="66" charset="0"/>
              </a:rPr>
              <a:t>», </a:t>
            </a:r>
            <a:r>
              <a:rPr lang="ru-RU" sz="2000" dirty="0">
                <a:latin typeface="Monotype Corsiva" pitchFamily="66" charset="0"/>
              </a:rPr>
              <a:t>после окончания музыкальной школы, учась в старших классах гимназии, играла в вокально-инструментальном ансамбле при ОЦДЮ на бас - гитаре, кроме того занималась бальными и эстрадными танцами, была постоянным участником школьных концертов, сочиняла песни и музыку , особенно любила петь свои песни в кругу семьи, друзей, сидя у костра, очень любила ходить в походы.</a:t>
            </a:r>
          </a:p>
        </p:txBody>
      </p:sp>
      <p:pic>
        <p:nvPicPr>
          <p:cNvPr id="7170" name="Picture 2" descr="C:\Documents and Settings\User\Рабочий стол\аня в Оренбурге в своем кабине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3278755" cy="460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4267"/>
            <a:ext cx="9144000" cy="68537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5043494" cy="628652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latin typeface="Monotype Corsiva" pitchFamily="66" charset="0"/>
              </a:rPr>
              <a:t>В 1998 г.</a:t>
            </a:r>
            <a:r>
              <a:rPr lang="ru-RU" sz="2400" dirty="0">
                <a:latin typeface="Monotype Corsiva" pitchFamily="66" charset="0"/>
              </a:rPr>
              <a:t> поступила в </a:t>
            </a:r>
            <a:r>
              <a:rPr lang="ru-RU" sz="2400" b="1" dirty="0">
                <a:latin typeface="Monotype Corsiva" pitchFamily="66" charset="0"/>
              </a:rPr>
              <a:t>Ярославский Государственный  Педагогический Университет им. К.Д.Ушинского</a:t>
            </a:r>
            <a:r>
              <a:rPr lang="ru-RU" sz="2400" dirty="0">
                <a:latin typeface="Monotype Corsiva" pitchFamily="66" charset="0"/>
              </a:rPr>
              <a:t>, блестяще сдав вступительные экзамены. В течение  нескольких лет была </a:t>
            </a:r>
            <a:r>
              <a:rPr lang="ru-RU" sz="2400" b="1" dirty="0">
                <a:latin typeface="Monotype Corsiva" pitchFamily="66" charset="0"/>
              </a:rPr>
              <a:t>старостой группы.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В 2003г</a:t>
            </a:r>
            <a:r>
              <a:rPr lang="ru-RU" sz="2400" dirty="0">
                <a:latin typeface="Monotype Corsiva" pitchFamily="66" charset="0"/>
              </a:rPr>
              <a:t> Анна Анатольевна закончила педагогический университет, получив специальность учителя математики и менеджера образования.</a:t>
            </a:r>
          </a:p>
          <a:p>
            <a:r>
              <a:rPr lang="ru-RU" sz="2400" dirty="0">
                <a:latin typeface="Monotype Corsiva" pitchFamily="66" charset="0"/>
              </a:rPr>
              <a:t>На четвертом курсе </a:t>
            </a:r>
            <a:r>
              <a:rPr lang="ru-RU" sz="2400" b="1" dirty="0">
                <a:latin typeface="Monotype Corsiva" pitchFamily="66" charset="0"/>
              </a:rPr>
              <a:t>(с 2001 по 2003),</a:t>
            </a:r>
            <a:r>
              <a:rPr lang="ru-RU" sz="2400" dirty="0">
                <a:latin typeface="Monotype Corsiva" pitchFamily="66" charset="0"/>
              </a:rPr>
              <a:t> учась на дневном  отделении  университета, начала работать  </a:t>
            </a:r>
            <a:r>
              <a:rPr lang="ru-RU" sz="2400" b="1" dirty="0">
                <a:latin typeface="Monotype Corsiva" pitchFamily="66" charset="0"/>
              </a:rPr>
              <a:t>учителем математики в той же школе 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№ 80</a:t>
            </a:r>
            <a:r>
              <a:rPr lang="ru-RU" sz="2400" dirty="0">
                <a:latin typeface="Monotype Corsiva" pitchFamily="66" charset="0"/>
              </a:rPr>
              <a:t>, где работала и ее мама. </a:t>
            </a:r>
          </a:p>
          <a:p>
            <a:r>
              <a:rPr lang="ru-RU" sz="2400" dirty="0">
                <a:latin typeface="Monotype Corsiva" pitchFamily="66" charset="0"/>
              </a:rPr>
              <a:t>После года работы, будучи еще студенткой 5 курса, была </a:t>
            </a:r>
            <a:r>
              <a:rPr lang="ru-RU" sz="2400" b="1" dirty="0">
                <a:latin typeface="Monotype Corsiva" pitchFamily="66" charset="0"/>
              </a:rPr>
              <a:t>аттестована в школе с присвоением второй категории по должности « учитель»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С </a:t>
            </a:r>
            <a:r>
              <a:rPr lang="ru-RU" sz="2400" b="1" dirty="0">
                <a:latin typeface="Monotype Corsiva" pitchFamily="66" charset="0"/>
              </a:rPr>
              <a:t>2003г</a:t>
            </a:r>
            <a:r>
              <a:rPr lang="ru-RU" sz="2400" dirty="0">
                <a:latin typeface="Monotype Corsiva" pitchFamily="66" charset="0"/>
              </a:rPr>
              <a:t>. по </a:t>
            </a:r>
            <a:r>
              <a:rPr lang="ru-RU" sz="2400" b="1" dirty="0">
                <a:latin typeface="Monotype Corsiva" pitchFamily="66" charset="0"/>
              </a:rPr>
              <a:t>2005г</a:t>
            </a:r>
            <a:r>
              <a:rPr lang="ru-RU" sz="2400" dirty="0">
                <a:latin typeface="Monotype Corsiva" pitchFamily="66" charset="0"/>
              </a:rPr>
              <a:t>. Анна Анатольевна работала в </a:t>
            </a:r>
            <a:r>
              <a:rPr lang="ru-RU" sz="2400" b="1" dirty="0">
                <a:latin typeface="Monotype Corsiva" pitchFamily="66" charset="0"/>
              </a:rPr>
              <a:t>гимназии №1  г.Оренбурга учителем математики</a:t>
            </a:r>
            <a:r>
              <a:rPr lang="ru-RU" sz="2400" dirty="0">
                <a:latin typeface="Monotype Corsiva" pitchFamily="66" charset="0"/>
              </a:rPr>
              <a:t>, кроме того ее назначают </a:t>
            </a:r>
            <a:r>
              <a:rPr lang="ru-RU" sz="2400" b="1" dirty="0">
                <a:latin typeface="Monotype Corsiva" pitchFamily="66" charset="0"/>
              </a:rPr>
              <a:t>руководителем методического кабинета</a:t>
            </a:r>
            <a:r>
              <a:rPr lang="ru-RU" sz="2400" dirty="0">
                <a:latin typeface="Monotype Corsiva" pitchFamily="66" charset="0"/>
              </a:rPr>
              <a:t>. </a:t>
            </a:r>
          </a:p>
          <a:p>
            <a:r>
              <a:rPr lang="ru-RU" sz="2400" b="1" dirty="0">
                <a:latin typeface="Monotype Corsiva" pitchFamily="66" charset="0"/>
              </a:rPr>
              <a:t>С 2005г</a:t>
            </a:r>
            <a:r>
              <a:rPr lang="ru-RU" sz="2400" dirty="0">
                <a:latin typeface="Monotype Corsiva" pitchFamily="66" charset="0"/>
              </a:rPr>
              <a:t>. и по настоящее время Попова А.А. работает в гимназии г.Одинцова Московской </a:t>
            </a:r>
            <a:r>
              <a:rPr lang="ru-RU" sz="2400" dirty="0" smtClean="0">
                <a:latin typeface="Monotype Corsiva" pitchFamily="66" charset="0"/>
              </a:rPr>
              <a:t>области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учителем </a:t>
            </a:r>
            <a:r>
              <a:rPr lang="ru-RU" sz="2400" dirty="0">
                <a:latin typeface="Monotype Corsiva" pitchFamily="66" charset="0"/>
              </a:rPr>
              <a:t>математики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C:\Documents and Settings\User\Рабочий стол\P101060Ан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42918"/>
            <a:ext cx="353618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700862" cy="413862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Педагогический стаж династии по прямой линии составляет 115 лет. Жизненное кредо семьи – «Светить, любить, творить, зажигать. Не останавливаться на достигнутом, идти в ногу со временем, любить и уважать детей, находить свою изюминку в каждом деле»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pic>
        <p:nvPicPr>
          <p:cNvPr id="1027" name="Picture 3" descr="D:\личные фото\Фото\Балмасова Елена Николаеван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235745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личные фото\Фото\Анна Александровна Морев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722044">
            <a:off x="410618" y="2758197"/>
            <a:ext cx="250033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User\Рабочий стол\и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0042"/>
            <a:ext cx="267014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4113">
            <a:off x="6046954" y="3210821"/>
            <a:ext cx="2786082" cy="301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186766" cy="59057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Основа династии: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Морева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Анна Александровна </a:t>
            </a:r>
          </a:p>
        </p:txBody>
      </p:sp>
      <p:pic>
        <p:nvPicPr>
          <p:cNvPr id="5" name="Picture 2" descr="D:\личные фото\Фото\Анна Александровна Морев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231416" cy="483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1857364"/>
            <a:ext cx="35004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Monotype Corsiva" pitchFamily="66" charset="0"/>
              </a:rPr>
              <a:t>Морева</a:t>
            </a:r>
            <a:r>
              <a:rPr lang="ru-RU" sz="2000" dirty="0" smtClean="0">
                <a:latin typeface="Monotype Corsiva" pitchFamily="66" charset="0"/>
              </a:rPr>
              <a:t> Анна Александровна </a:t>
            </a:r>
          </a:p>
          <a:p>
            <a:r>
              <a:rPr lang="ru-RU" sz="2000" dirty="0" smtClean="0">
                <a:latin typeface="Monotype Corsiva" pitchFamily="66" charset="0"/>
              </a:rPr>
              <a:t>(26.10.1980- 19973г)</a:t>
            </a:r>
          </a:p>
          <a:p>
            <a:r>
              <a:rPr lang="ru-RU" sz="2000" dirty="0" smtClean="0">
                <a:latin typeface="Monotype Corsiva" pitchFamily="66" charset="0"/>
              </a:rPr>
              <a:t> уроженка г.Ростова –Великого, учитель начальных классов.</a:t>
            </a:r>
          </a:p>
          <a:p>
            <a:r>
              <a:rPr lang="ru-RU" sz="2000" dirty="0" smtClean="0">
                <a:latin typeface="Monotype Corsiva" pitchFamily="66" charset="0"/>
              </a:rPr>
              <a:t>С 1923г. по 1925 г директор детского дома г.Ростова.</a:t>
            </a:r>
          </a:p>
          <a:p>
            <a:r>
              <a:rPr lang="ru-RU" sz="2000" dirty="0" smtClean="0">
                <a:latin typeface="Monotype Corsiva" pitchFamily="66" charset="0"/>
              </a:rPr>
              <a:t>С 1937 по 1942 г директор школы № 2 г. Ростов.</a:t>
            </a:r>
          </a:p>
          <a:p>
            <a:r>
              <a:rPr lang="ru-RU" sz="2000" dirty="0" smtClean="0">
                <a:latin typeface="Monotype Corsiva" pitchFamily="66" charset="0"/>
              </a:rPr>
              <a:t>Ее педагогическая деятельность продолжалась с 1910 по 1942 г</a:t>
            </a:r>
          </a:p>
          <a:p>
            <a:r>
              <a:rPr lang="ru-RU" sz="2000" dirty="0" smtClean="0">
                <a:latin typeface="Monotype Corsiva" pitchFamily="66" charset="0"/>
              </a:rPr>
              <a:t>Педагогический стаж: 32 года.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File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48584" y="108746"/>
            <a:ext cx="3860881" cy="550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4857760"/>
            <a:ext cx="70723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Именно она стала достойным основателем семейной учительской династии, сполна посвятив свою жизнь своим ученикам, у которых надолго осталась в памяти эта добрая, справедливая, умная учительница!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857232"/>
            <a:ext cx="20717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 1940 г. РОНО и РК союза учителей г.Ростова</a:t>
            </a:r>
            <a:r>
              <a:rPr lang="ru-RU" sz="2000" dirty="0" smtClean="0">
                <a:latin typeface="Monotype Corsiva" pitchFamily="66" charset="0"/>
              </a:rPr>
              <a:t>. Ярославской </a:t>
            </a:r>
            <a:r>
              <a:rPr lang="ru-RU" sz="2000" b="1" dirty="0" smtClean="0">
                <a:latin typeface="Monotype Corsiva" pitchFamily="66" charset="0"/>
              </a:rPr>
              <a:t>области наградил </a:t>
            </a:r>
            <a:r>
              <a:rPr lang="ru-RU" sz="2000" b="1" dirty="0" err="1" smtClean="0">
                <a:latin typeface="Monotype Corsiva" pitchFamily="66" charset="0"/>
              </a:rPr>
              <a:t>Мореву</a:t>
            </a:r>
            <a:r>
              <a:rPr lang="ru-RU" sz="2000" b="1" dirty="0" smtClean="0">
                <a:latin typeface="Monotype Corsiva" pitchFamily="66" charset="0"/>
              </a:rPr>
              <a:t> Анну Александровну ПОЧЕТНЫМ ЗВАНИЕМ ОТЛИЧНИКА</a:t>
            </a:r>
            <a:r>
              <a:rPr lang="ru-RU" sz="2000" dirty="0" smtClean="0">
                <a:latin typeface="Monotype Corsiva" pitchFamily="66" charset="0"/>
              </a:rPr>
              <a:t>  за производственную и общественную работу.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257808" cy="59054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latin typeface="Monotype Corsiva" pitchFamily="66" charset="0"/>
              </a:rPr>
              <a:t>Балмасова</a:t>
            </a:r>
            <a:r>
              <a:rPr lang="ru-RU" sz="3600" dirty="0">
                <a:latin typeface="Monotype Corsiva" pitchFamily="66" charset="0"/>
              </a:rPr>
              <a:t> Елена Николаевна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1285860"/>
            <a:ext cx="4714876" cy="4922858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Monotype Corsiva" pitchFamily="66" charset="0"/>
              </a:rPr>
              <a:t>Балмасова</a:t>
            </a:r>
            <a:r>
              <a:rPr lang="ru-RU" sz="2000" dirty="0">
                <a:latin typeface="Monotype Corsiva" pitchFamily="66" charset="0"/>
              </a:rPr>
              <a:t> Елена Николаевна </a:t>
            </a:r>
            <a:r>
              <a:rPr lang="ru-RU" sz="2000" dirty="0" smtClean="0">
                <a:latin typeface="Monotype Corsiva" pitchFamily="66" charset="0"/>
              </a:rPr>
              <a:t>(</a:t>
            </a:r>
            <a:r>
              <a:rPr lang="ru-RU" sz="2000" dirty="0" err="1" smtClean="0">
                <a:latin typeface="Monotype Corsiva" pitchFamily="66" charset="0"/>
              </a:rPr>
              <a:t>Морева</a:t>
            </a:r>
            <a:r>
              <a:rPr lang="ru-RU" sz="2000" dirty="0">
                <a:latin typeface="Monotype Corsiva" pitchFamily="66" charset="0"/>
              </a:rPr>
              <a:t>) </a:t>
            </a:r>
            <a:r>
              <a:rPr lang="ru-RU" sz="2000" dirty="0" smtClean="0">
                <a:latin typeface="Monotype Corsiva" pitchFamily="66" charset="0"/>
              </a:rPr>
              <a:t>  родилась 01.11.1920 </a:t>
            </a:r>
            <a:r>
              <a:rPr lang="ru-RU" sz="2000" dirty="0">
                <a:latin typeface="Monotype Corsiva" pitchFamily="66" charset="0"/>
              </a:rPr>
              <a:t>г. в г.Ростове Ярославской области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В 1926 г.</a:t>
            </a:r>
            <a:r>
              <a:rPr lang="ru-RU" sz="2000" dirty="0">
                <a:latin typeface="Monotype Corsiva" pitchFamily="66" charset="0"/>
              </a:rPr>
              <a:t> Елена пошла в начальную  школу ( с шести лет</a:t>
            </a:r>
            <a:r>
              <a:rPr lang="ru-RU" sz="2000" dirty="0" smtClean="0">
                <a:latin typeface="Monotype Corsiva" pitchFamily="66" charset="0"/>
              </a:rPr>
              <a:t>). Ее </a:t>
            </a:r>
            <a:r>
              <a:rPr lang="ru-RU" sz="2000" dirty="0">
                <a:latin typeface="Monotype Corsiva" pitchFamily="66" charset="0"/>
              </a:rPr>
              <a:t>первой учительницей была ее мама </a:t>
            </a:r>
            <a:r>
              <a:rPr lang="ru-RU" sz="2000" dirty="0" err="1">
                <a:latin typeface="Monotype Corsiva" pitchFamily="66" charset="0"/>
              </a:rPr>
              <a:t>Морева</a:t>
            </a:r>
            <a:r>
              <a:rPr lang="ru-RU" sz="2000" dirty="0">
                <a:latin typeface="Monotype Corsiva" pitchFamily="66" charset="0"/>
              </a:rPr>
              <a:t> Анна Александровна. После 4 класса Елена  перешла в единственную в то время среднюю школу  г.Ростова 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r>
              <a:rPr lang="ru-RU" sz="2000" dirty="0">
                <a:latin typeface="Monotype Corsiva" pitchFamily="66" charset="0"/>
              </a:rPr>
              <a:t>(</a:t>
            </a:r>
            <a:r>
              <a:rPr lang="ru-RU" sz="2000" dirty="0" smtClean="0">
                <a:latin typeface="Monotype Corsiva" pitchFamily="66" charset="0"/>
              </a:rPr>
              <a:t>ныне </a:t>
            </a:r>
            <a:r>
              <a:rPr lang="ru-RU" sz="2000" dirty="0">
                <a:latin typeface="Monotype Corsiva" pitchFamily="66" charset="0"/>
              </a:rPr>
              <a:t>школа № 1)</a:t>
            </a:r>
          </a:p>
          <a:p>
            <a:r>
              <a:rPr lang="ru-RU" sz="2000" b="1" dirty="0">
                <a:latin typeface="Monotype Corsiva" pitchFamily="66" charset="0"/>
              </a:rPr>
              <a:t>В 1937 </a:t>
            </a:r>
            <a:r>
              <a:rPr lang="ru-RU" sz="2000" b="1" dirty="0" smtClean="0">
                <a:latin typeface="Monotype Corsiva" pitchFamily="66" charset="0"/>
              </a:rPr>
              <a:t>г.</a:t>
            </a:r>
            <a:r>
              <a:rPr lang="ru-RU" sz="2000" dirty="0" smtClean="0">
                <a:latin typeface="Monotype Corsiva" pitchFamily="66" charset="0"/>
              </a:rPr>
              <a:t> окончила школу </a:t>
            </a:r>
            <a:r>
              <a:rPr lang="ru-RU" sz="2000" dirty="0">
                <a:latin typeface="Monotype Corsiva" pitchFamily="66" charset="0"/>
              </a:rPr>
              <a:t>и </a:t>
            </a:r>
            <a:r>
              <a:rPr lang="ru-RU" sz="2000" dirty="0" smtClean="0">
                <a:latin typeface="Monotype Corsiva" pitchFamily="66" charset="0"/>
              </a:rPr>
              <a:t>поступила  </a:t>
            </a:r>
            <a:r>
              <a:rPr lang="ru-RU" sz="2000" dirty="0">
                <a:latin typeface="Monotype Corsiva" pitchFamily="66" charset="0"/>
              </a:rPr>
              <a:t>в один из самых престижных в то время институтов - в </a:t>
            </a:r>
            <a:r>
              <a:rPr lang="ru-RU" sz="2000" b="1" dirty="0">
                <a:latin typeface="Monotype Corsiva" pitchFamily="66" charset="0"/>
              </a:rPr>
              <a:t>педагогический институт им. В.И. Ленина в г. Москве на географический факультет</a:t>
            </a:r>
            <a:r>
              <a:rPr lang="ru-RU" sz="2000" dirty="0">
                <a:latin typeface="Monotype Corsiva" pitchFamily="66" charset="0"/>
              </a:rPr>
              <a:t>, блестяще сдав вступительные </a:t>
            </a:r>
            <a:r>
              <a:rPr lang="ru-RU" sz="2000" dirty="0" smtClean="0">
                <a:latin typeface="Monotype Corsiva" pitchFamily="66" charset="0"/>
              </a:rPr>
              <a:t>экзамены.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" name="Picture 3" descr="D:\личные фото\Фото\Балмасова Елена Николаевана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31" y="1500174"/>
            <a:ext cx="3098551" cy="45918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084"/>
            <a:ext cx="3971924" cy="585791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Monotype Corsiva" pitchFamily="66" charset="0"/>
              </a:rPr>
              <a:t>Сдав 24 июня последний экзамен,  вся  студенческая группа идет в военкомат, где просьбу девушек идти на фронт </a:t>
            </a:r>
            <a:r>
              <a:rPr lang="ru-RU" sz="2000" dirty="0" smtClean="0">
                <a:latin typeface="Monotype Corsiva" pitchFamily="66" charset="0"/>
              </a:rPr>
              <a:t>отклонили. После, </a:t>
            </a:r>
            <a:r>
              <a:rPr lang="ru-RU" sz="2000" dirty="0">
                <a:latin typeface="Monotype Corsiva" pitchFamily="66" charset="0"/>
              </a:rPr>
              <a:t>они подают заявление направить их  в </a:t>
            </a:r>
            <a:r>
              <a:rPr lang="ru-RU" sz="2000" dirty="0" smtClean="0">
                <a:latin typeface="Monotype Corsiva" pitchFamily="66" charset="0"/>
              </a:rPr>
              <a:t>село, т.к. была не хватка учителей. </a:t>
            </a:r>
            <a:r>
              <a:rPr lang="ru-RU" sz="2000" dirty="0">
                <a:latin typeface="Monotype Corsiva" pitchFamily="66" charset="0"/>
              </a:rPr>
              <a:t>До начала занятий оставался целый месяц, и выпускницы института, среди которых была и Елена </a:t>
            </a:r>
            <a:r>
              <a:rPr lang="ru-RU" sz="2000" dirty="0" smtClean="0">
                <a:latin typeface="Monotype Corsiva" pitchFamily="66" charset="0"/>
              </a:rPr>
              <a:t>Николаевна, </a:t>
            </a:r>
            <a:r>
              <a:rPr lang="ru-RU" sz="2000" dirty="0">
                <a:latin typeface="Monotype Corsiva" pitchFamily="66" charset="0"/>
              </a:rPr>
              <a:t>просят направить их на трудовые работы</a:t>
            </a:r>
            <a:r>
              <a:rPr lang="ru-RU" sz="2000" dirty="0" smtClean="0">
                <a:latin typeface="Monotype Corsiva" pitchFamily="66" charset="0"/>
              </a:rPr>
              <a:t>. И их посылают  в направлении Вязьмы,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User\Рабочий стол\Fil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3668252" cy="479060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85720" y="4714884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где девушкам пришлось столкнуться с диверсионным отрядом немцев, девушек спасла хозяйка дома, которая выдала их за своих внучек.</a:t>
            </a:r>
          </a:p>
          <a:p>
            <a:r>
              <a:rPr lang="ru-RU" sz="2000" dirty="0" smtClean="0">
                <a:latin typeface="Monotype Corsiva" pitchFamily="66" charset="0"/>
              </a:rPr>
              <a:t>В 1941 г. Начинает свою карьеру в </a:t>
            </a:r>
            <a:r>
              <a:rPr lang="ru-RU" sz="2000" dirty="0" err="1" smtClean="0">
                <a:latin typeface="Monotype Corsiva" pitchFamily="66" charset="0"/>
              </a:rPr>
              <a:t>Оренбурсокй</a:t>
            </a:r>
            <a:r>
              <a:rPr lang="ru-RU" sz="2000" dirty="0" smtClean="0">
                <a:latin typeface="Monotype Corsiva" pitchFamily="66" charset="0"/>
              </a:rPr>
              <a:t> области, затем </a:t>
            </a:r>
            <a:r>
              <a:rPr lang="ru-RU" sz="2000" dirty="0" err="1" smtClean="0">
                <a:latin typeface="Monotype Corsiva" pitchFamily="66" charset="0"/>
              </a:rPr>
              <a:t>врнувшись</a:t>
            </a:r>
            <a:r>
              <a:rPr lang="ru-RU" sz="2000" dirty="0" smtClean="0">
                <a:latin typeface="Monotype Corsiva" pitchFamily="66" charset="0"/>
              </a:rPr>
              <a:t> в Ростов, преподавала историю и географию. В дальнейшим стала директором школы №1. Переехав в Ярославль работала в №2, 58, 59 школах. Педагогический стаж – 58 лет.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5686436" cy="43499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Лапшина Ирина Ивановна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5186370" cy="49942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Лапшина Ирина Ивановна – </a:t>
            </a:r>
            <a:r>
              <a:rPr lang="ru-RU" sz="2000" b="1" dirty="0" smtClean="0">
                <a:latin typeface="Monotype Corsiva" pitchFamily="66" charset="0"/>
              </a:rPr>
              <a:t>07.10.1955г.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b="1" dirty="0">
                <a:latin typeface="Monotype Corsiva" pitchFamily="66" charset="0"/>
              </a:rPr>
              <a:t>в г.Ростове</a:t>
            </a:r>
            <a:r>
              <a:rPr lang="ru-RU" sz="2000" dirty="0">
                <a:latin typeface="Monotype Corsiva" pitchFamily="66" charset="0"/>
              </a:rPr>
              <a:t> Ярославской </a:t>
            </a:r>
            <a:r>
              <a:rPr lang="ru-RU" sz="2000" dirty="0" smtClean="0">
                <a:latin typeface="Monotype Corsiva" pitchFamily="66" charset="0"/>
              </a:rPr>
              <a:t>области. </a:t>
            </a:r>
            <a:r>
              <a:rPr lang="ru-RU" sz="2000" dirty="0">
                <a:latin typeface="Monotype Corsiva" pitchFamily="66" charset="0"/>
              </a:rPr>
              <a:t>Училась </a:t>
            </a:r>
            <a:r>
              <a:rPr lang="ru-RU" sz="2000" dirty="0" smtClean="0">
                <a:latin typeface="Monotype Corsiva" pitchFamily="66" charset="0"/>
              </a:rPr>
              <a:t>хорошо, много </a:t>
            </a:r>
            <a:r>
              <a:rPr lang="ru-RU" sz="2000" dirty="0">
                <a:latin typeface="Monotype Corsiva" pitchFamily="66" charset="0"/>
              </a:rPr>
              <a:t>занималась общественной работой</a:t>
            </a:r>
            <a:r>
              <a:rPr lang="ru-RU" sz="2000" dirty="0" smtClean="0">
                <a:latin typeface="Monotype Corsiva" pitchFamily="66" charset="0"/>
              </a:rPr>
              <a:t>, увлекалась </a:t>
            </a:r>
            <a:r>
              <a:rPr lang="ru-RU" sz="2000" dirty="0">
                <a:latin typeface="Monotype Corsiva" pitchFamily="66" charset="0"/>
              </a:rPr>
              <a:t>танцами, волейболом, </a:t>
            </a:r>
            <a:r>
              <a:rPr lang="ru-RU" sz="2000" dirty="0" smtClean="0">
                <a:latin typeface="Monotype Corsiva" pitchFamily="66" charset="0"/>
              </a:rPr>
              <a:t>стрельбой.</a:t>
            </a:r>
          </a:p>
          <a:p>
            <a:r>
              <a:rPr lang="ru-RU" sz="2000" b="1" dirty="0">
                <a:latin typeface="Monotype Corsiva" pitchFamily="66" charset="0"/>
              </a:rPr>
              <a:t>В 1974 г.</a:t>
            </a:r>
            <a:r>
              <a:rPr lang="ru-RU" sz="2000" dirty="0">
                <a:latin typeface="Monotype Corsiva" pitchFamily="66" charset="0"/>
              </a:rPr>
              <a:t> Ирина поступает в </a:t>
            </a:r>
            <a:r>
              <a:rPr lang="ru-RU" sz="2000" b="1" dirty="0">
                <a:latin typeface="Monotype Corsiva" pitchFamily="66" charset="0"/>
              </a:rPr>
              <a:t>Ярославский государственный университет им. Демидова на математический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факультет</a:t>
            </a:r>
            <a:r>
              <a:rPr lang="ru-RU" sz="2000" dirty="0" smtClean="0">
                <a:latin typeface="Monotype Corsiva" pitchFamily="66" charset="0"/>
              </a:rPr>
              <a:t>. На </a:t>
            </a:r>
            <a:r>
              <a:rPr lang="ru-RU" sz="2000" dirty="0">
                <a:latin typeface="Monotype Corsiva" pitchFamily="66" charset="0"/>
              </a:rPr>
              <a:t>первом же курсе </a:t>
            </a:r>
            <a:r>
              <a:rPr lang="ru-RU" sz="2000" dirty="0" smtClean="0">
                <a:latin typeface="Monotype Corsiva" pitchFamily="66" charset="0"/>
              </a:rPr>
              <a:t>Ирину </a:t>
            </a:r>
            <a:r>
              <a:rPr lang="ru-RU" sz="2000" dirty="0">
                <a:latin typeface="Monotype Corsiva" pitchFamily="66" charset="0"/>
              </a:rPr>
              <a:t>избирают комсоргом группы</a:t>
            </a:r>
            <a:r>
              <a:rPr lang="ru-RU" sz="2000" dirty="0" smtClean="0">
                <a:latin typeface="Monotype Corsiva" pitchFamily="66" charset="0"/>
              </a:rPr>
              <a:t>. Через 5 лет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Ирина </a:t>
            </a:r>
            <a:r>
              <a:rPr lang="ru-RU" sz="2000" dirty="0">
                <a:latin typeface="Monotype Corsiva" pitchFamily="66" charset="0"/>
              </a:rPr>
              <a:t>заканчивает университет, получив диплом о высшем образовании и </a:t>
            </a:r>
            <a:r>
              <a:rPr lang="ru-RU" sz="2000" dirty="0" smtClean="0">
                <a:latin typeface="Monotype Corsiva" pitchFamily="66" charset="0"/>
              </a:rPr>
              <a:t>специальность: </a:t>
            </a:r>
            <a:r>
              <a:rPr lang="ru-RU" sz="2000" dirty="0">
                <a:latin typeface="Monotype Corsiva" pitchFamily="66" charset="0"/>
              </a:rPr>
              <a:t>Преподаватель</a:t>
            </a:r>
            <a:r>
              <a:rPr lang="ru-RU" sz="2000" dirty="0" smtClean="0">
                <a:latin typeface="Monotype Corsiva" pitchFamily="66" charset="0"/>
              </a:rPr>
              <a:t>. Математик</a:t>
            </a:r>
            <a:r>
              <a:rPr lang="ru-RU" sz="2000" dirty="0">
                <a:latin typeface="Monotype Corsiva" pitchFamily="66" charset="0"/>
              </a:rPr>
              <a:t>.</a:t>
            </a:r>
          </a:p>
          <a:p>
            <a:r>
              <a:rPr lang="ru-RU" sz="2000" dirty="0">
                <a:latin typeface="Monotype Corsiva" pitchFamily="66" charset="0"/>
              </a:rPr>
              <a:t>По распределению попадает в школу </a:t>
            </a:r>
            <a:r>
              <a:rPr lang="ru-RU" sz="2000" b="1" dirty="0">
                <a:latin typeface="Monotype Corsiva" pitchFamily="66" charset="0"/>
              </a:rPr>
              <a:t>№ 11</a:t>
            </a:r>
            <a:r>
              <a:rPr lang="ru-RU" sz="2000" dirty="0">
                <a:latin typeface="Monotype Corsiva" pitchFamily="66" charset="0"/>
              </a:rPr>
              <a:t> г.Ярославля, где работала учителем математики. </a:t>
            </a:r>
          </a:p>
          <a:p>
            <a:r>
              <a:rPr lang="ru-RU" sz="2000" b="1" dirty="0">
                <a:latin typeface="Monotype Corsiva" pitchFamily="66" charset="0"/>
              </a:rPr>
              <a:t>В 1980г</a:t>
            </a:r>
            <a:r>
              <a:rPr lang="ru-RU" sz="2000" dirty="0">
                <a:latin typeface="Monotype Corsiva" pitchFamily="66" charset="0"/>
              </a:rPr>
              <a:t>. была переведена в школу </a:t>
            </a:r>
            <a:r>
              <a:rPr lang="ru-RU" sz="2000" b="1" dirty="0">
                <a:latin typeface="Monotype Corsiva" pitchFamily="66" charset="0"/>
              </a:rPr>
              <a:t>№ 80 </a:t>
            </a:r>
            <a:r>
              <a:rPr lang="ru-RU" sz="2000" b="1" dirty="0" smtClean="0">
                <a:latin typeface="Monotype Corsiva" pitchFamily="66" charset="0"/>
              </a:rPr>
              <a:t>г</a:t>
            </a:r>
            <a:r>
              <a:rPr lang="ru-RU" sz="2000" dirty="0" smtClean="0">
                <a:latin typeface="Monotype Corsiva" pitchFamily="66" charset="0"/>
              </a:rPr>
              <a:t>.Ярославля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User\Рабочий стол\и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309817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4" y="1142984"/>
            <a:ext cx="4865701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latin typeface="Monotype Corsiva" pitchFamily="66" charset="0"/>
              </a:rPr>
              <a:t>Именно в школе №</a:t>
            </a:r>
            <a:r>
              <a:rPr lang="ru-RU" sz="2400" dirty="0" smtClean="0">
                <a:latin typeface="Monotype Corsiva" pitchFamily="66" charset="0"/>
              </a:rPr>
              <a:t>80 </a:t>
            </a:r>
            <a:r>
              <a:rPr lang="ru-RU" sz="2400" dirty="0">
                <a:latin typeface="Monotype Corsiva" pitchFamily="66" charset="0"/>
              </a:rPr>
              <a:t>шло </a:t>
            </a:r>
            <a:r>
              <a:rPr lang="ru-RU" sz="2400" dirty="0" smtClean="0">
                <a:latin typeface="Monotype Corsiva" pitchFamily="66" charset="0"/>
              </a:rPr>
              <a:t>становление </a:t>
            </a:r>
            <a:r>
              <a:rPr lang="ru-RU" sz="2400" dirty="0">
                <a:latin typeface="Monotype Corsiva" pitchFamily="66" charset="0"/>
              </a:rPr>
              <a:t>Ирины Ивановны как учителя. Общий стаж ее </a:t>
            </a:r>
            <a:r>
              <a:rPr lang="ru-RU" sz="2400" b="1" dirty="0">
                <a:latin typeface="Monotype Corsiva" pitchFamily="66" charset="0"/>
              </a:rPr>
              <a:t>педагогической работы-25 лет</a:t>
            </a:r>
            <a:r>
              <a:rPr lang="ru-RU" sz="2400" dirty="0">
                <a:latin typeface="Monotype Corsiva" pitchFamily="66" charset="0"/>
              </a:rPr>
              <a:t>, в школе № 80 она трудится вот уже 24 года.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1988г</a:t>
            </a:r>
            <a:r>
              <a:rPr lang="ru-RU" sz="2400" dirty="0" smtClean="0">
                <a:latin typeface="Monotype Corsiva" pitchFamily="66" charset="0"/>
              </a:rPr>
              <a:t>. ей </a:t>
            </a:r>
            <a:r>
              <a:rPr lang="ru-RU" sz="2400" dirty="0">
                <a:latin typeface="Monotype Corsiva" pitchFamily="66" charset="0"/>
              </a:rPr>
              <a:t>присвоено </a:t>
            </a:r>
            <a:r>
              <a:rPr lang="ru-RU" sz="2400" b="1" dirty="0">
                <a:latin typeface="Monotype Corsiva" pitchFamily="66" charset="0"/>
              </a:rPr>
              <a:t>звание </a:t>
            </a:r>
            <a:r>
              <a:rPr lang="ru-RU" sz="2400" b="1" dirty="0" smtClean="0">
                <a:latin typeface="Monotype Corsiva" pitchFamily="66" charset="0"/>
              </a:rPr>
              <a:t>«старший </a:t>
            </a:r>
            <a:r>
              <a:rPr lang="ru-RU" sz="2400" b="1" dirty="0">
                <a:latin typeface="Monotype Corsiva" pitchFamily="66" charset="0"/>
              </a:rPr>
              <a:t>учитель».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В 1990г. </a:t>
            </a:r>
            <a:r>
              <a:rPr lang="ru-RU" sz="2400" dirty="0">
                <a:latin typeface="Monotype Corsiva" pitchFamily="66" charset="0"/>
              </a:rPr>
              <a:t>Ирина Ивановна была участником первого районного </a:t>
            </a:r>
            <a:r>
              <a:rPr lang="ru-RU" sz="2400" b="1" dirty="0">
                <a:latin typeface="Monotype Corsiva" pitchFamily="66" charset="0"/>
              </a:rPr>
              <a:t>конкурса </a:t>
            </a:r>
            <a:r>
              <a:rPr lang="ru-RU" sz="2400" b="1" dirty="0" smtClean="0">
                <a:latin typeface="Monotype Corsiva" pitchFamily="66" charset="0"/>
              </a:rPr>
              <a:t>«Учитель </a:t>
            </a:r>
            <a:r>
              <a:rPr lang="ru-RU" sz="2400" b="1" dirty="0">
                <a:latin typeface="Monotype Corsiva" pitchFamily="66" charset="0"/>
              </a:rPr>
              <a:t>года» и стала его призером</a:t>
            </a:r>
            <a:r>
              <a:rPr lang="ru-RU" sz="2400" dirty="0">
                <a:latin typeface="Monotype Corsiva" pitchFamily="66" charset="0"/>
              </a:rPr>
              <a:t>, за что была </a:t>
            </a:r>
            <a:r>
              <a:rPr lang="ru-RU" sz="2400" b="1" dirty="0">
                <a:latin typeface="Monotype Corsiva" pitchFamily="66" charset="0"/>
              </a:rPr>
              <a:t>премирована квартирой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latin typeface="Monotype Corsiva" pitchFamily="66" charset="0"/>
              </a:rPr>
              <a:t>1984г</a:t>
            </a:r>
            <a:r>
              <a:rPr lang="ru-RU" sz="2400" dirty="0" smtClean="0">
                <a:latin typeface="Monotype Corsiva" pitchFamily="66" charset="0"/>
              </a:rPr>
              <a:t>.- </a:t>
            </a:r>
            <a:r>
              <a:rPr lang="ru-RU" sz="2400" b="1" dirty="0" smtClean="0">
                <a:latin typeface="Monotype Corsiva" pitchFamily="66" charset="0"/>
              </a:rPr>
              <a:t>Почетной грамотой исполнительного комитета Дзержинского районного отдела народных депутатов г.Ярославля </a:t>
            </a:r>
            <a:r>
              <a:rPr lang="ru-RU" sz="2400" dirty="0" smtClean="0">
                <a:latin typeface="Monotype Corsiva" pitchFamily="66" charset="0"/>
              </a:rPr>
              <a:t>за достигнутые успехи в деле обучения подрастающего поколения. </a:t>
            </a:r>
          </a:p>
          <a:p>
            <a:r>
              <a:rPr lang="ru-RU" sz="2400" b="1" dirty="0" smtClean="0">
                <a:latin typeface="Monotype Corsiva" pitchFamily="66" charset="0"/>
              </a:rPr>
              <a:t>1985г.- Почетной грамотой Дзержинского районного отдела народного</a:t>
            </a:r>
            <a:r>
              <a:rPr lang="ru-RU" sz="2400" dirty="0" smtClean="0">
                <a:latin typeface="Monotype Corsiva" pitchFamily="66" charset="0"/>
              </a:rPr>
              <a:t> образования за активную работу по воспитанию учащихся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1997</a:t>
            </a:r>
            <a:r>
              <a:rPr lang="ru-RU" sz="2400" dirty="0" smtClean="0">
                <a:latin typeface="Monotype Corsiva" pitchFamily="66" charset="0"/>
              </a:rPr>
              <a:t> г. Ирине Ивановне была присвоена </a:t>
            </a:r>
            <a:r>
              <a:rPr lang="ru-RU" sz="2400" b="1" dirty="0" smtClean="0">
                <a:latin typeface="Monotype Corsiva" pitchFamily="66" charset="0"/>
              </a:rPr>
              <a:t>высшая категория по должности «учитель</a:t>
            </a:r>
            <a:r>
              <a:rPr lang="ru-RU" sz="2400" dirty="0" smtClean="0">
                <a:latin typeface="Monotype Corsiva" pitchFamily="66" charset="0"/>
              </a:rPr>
              <a:t>», которую она подтвердила в </a:t>
            </a:r>
            <a:r>
              <a:rPr lang="ru-RU" sz="2400" b="1" dirty="0" smtClean="0">
                <a:latin typeface="Monotype Corsiva" pitchFamily="66" charset="0"/>
              </a:rPr>
              <a:t>2002г</a:t>
            </a:r>
            <a:r>
              <a:rPr lang="ru-RU" sz="2400" dirty="0" smtClean="0">
                <a:latin typeface="Monotype Corsiva" pitchFamily="66" charset="0"/>
              </a:rPr>
              <a:t>. при очередной аттестации. </a:t>
            </a:r>
          </a:p>
          <a:p>
            <a:r>
              <a:rPr lang="ru-RU" sz="2400" dirty="0" smtClean="0">
                <a:latin typeface="Monotype Corsiva" pitchFamily="66" charset="0"/>
              </a:rPr>
              <a:t>В дальнейшим Ирина Ивановна была удостоена различных грамот и дипломов, таких как </a:t>
            </a:r>
            <a:r>
              <a:rPr lang="ru-RU" sz="2400" b="1" dirty="0" smtClean="0">
                <a:latin typeface="Monotype Corsiva" pitchFamily="66" charset="0"/>
              </a:rPr>
              <a:t>Почетной грамотой РОНО, РСПО, ВОООПИК,ЦДБ, почетных грамот Администрации г.Ярославля </a:t>
            </a:r>
            <a:endParaRPr lang="ru-RU" sz="24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159758" cy="492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ег\Рабочий стол\Новая папка\1-shkol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37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642918"/>
            <a:ext cx="3071834" cy="327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Сейчас Ирина Ивановна выпускает 11 класс, в который вложила большое количество своей любви, знаний, терпения и заботы</a:t>
            </a:r>
            <a:r>
              <a:rPr lang="ru-RU" sz="2400" dirty="0" smtClean="0"/>
              <a:t>.</a:t>
            </a:r>
          </a:p>
        </p:txBody>
      </p:sp>
      <p:pic>
        <p:nvPicPr>
          <p:cNvPr id="6147" name="Picture 3" descr="C:\Documents and Settings\User\Рабочий стол\x_2f5ae9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3837512" cy="2878134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6146" name="Picture 2" descr="C:\Documents and Settings\User\Рабочий стол\x_9606e6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3810026" cy="2857520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6148" name="Picture 4" descr="C:\Documents and Settings\User\Рабочий стол\x_cb9a2e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6020">
            <a:off x="534306" y="3891527"/>
            <a:ext cx="3395692" cy="2546769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950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Биография династии учителей Моревых - Балмасовых - - Лапшиных - Поповых. </vt:lpstr>
      <vt:lpstr>Слайд 2</vt:lpstr>
      <vt:lpstr>Основа династии: Морева Анна Александровна </vt:lpstr>
      <vt:lpstr>Слайд 4</vt:lpstr>
      <vt:lpstr>Балмасова Елена Николаевна</vt:lpstr>
      <vt:lpstr>Слайд 6</vt:lpstr>
      <vt:lpstr>Лапшина Ирина Ивановна</vt:lpstr>
      <vt:lpstr>Слайд 8</vt:lpstr>
      <vt:lpstr>Слайд 9</vt:lpstr>
      <vt:lpstr>Попова Анна Анатольевна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учительской династии Моревых-Балмасовых-Лапшиных-Поповых. </dc:title>
  <dc:creator>Users</dc:creator>
  <cp:lastModifiedBy>Инна</cp:lastModifiedBy>
  <cp:revision>25</cp:revision>
  <dcterms:created xsi:type="dcterms:W3CDTF">2010-04-22T12:04:43Z</dcterms:created>
  <dcterms:modified xsi:type="dcterms:W3CDTF">2010-04-23T14:54:17Z</dcterms:modified>
</cp:coreProperties>
</file>